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380" r:id="rId2"/>
    <p:sldId id="884" r:id="rId3"/>
    <p:sldId id="381" r:id="rId4"/>
    <p:sldId id="748" r:id="rId5"/>
    <p:sldId id="749" r:id="rId6"/>
    <p:sldId id="750" r:id="rId7"/>
    <p:sldId id="751" r:id="rId8"/>
    <p:sldId id="752" r:id="rId9"/>
    <p:sldId id="753" r:id="rId10"/>
    <p:sldId id="754" r:id="rId11"/>
    <p:sldId id="755" r:id="rId12"/>
    <p:sldId id="756" r:id="rId13"/>
    <p:sldId id="757" r:id="rId14"/>
    <p:sldId id="758" r:id="rId15"/>
    <p:sldId id="759" r:id="rId16"/>
    <p:sldId id="760" r:id="rId17"/>
    <p:sldId id="761" r:id="rId18"/>
    <p:sldId id="762" r:id="rId19"/>
    <p:sldId id="763" r:id="rId20"/>
    <p:sldId id="764" r:id="rId21"/>
    <p:sldId id="765" r:id="rId22"/>
    <p:sldId id="766" r:id="rId23"/>
    <p:sldId id="768" r:id="rId24"/>
    <p:sldId id="767" r:id="rId25"/>
    <p:sldId id="769" r:id="rId26"/>
    <p:sldId id="770" r:id="rId27"/>
    <p:sldId id="771" r:id="rId28"/>
    <p:sldId id="772" r:id="rId29"/>
    <p:sldId id="773" r:id="rId30"/>
    <p:sldId id="774" r:id="rId31"/>
    <p:sldId id="775" r:id="rId32"/>
    <p:sldId id="776" r:id="rId33"/>
    <p:sldId id="777" r:id="rId34"/>
    <p:sldId id="778" r:id="rId35"/>
    <p:sldId id="779" r:id="rId36"/>
    <p:sldId id="780" r:id="rId37"/>
    <p:sldId id="781" r:id="rId38"/>
    <p:sldId id="782" r:id="rId39"/>
    <p:sldId id="783" r:id="rId40"/>
    <p:sldId id="785" r:id="rId41"/>
    <p:sldId id="784" r:id="rId42"/>
    <p:sldId id="786" r:id="rId43"/>
    <p:sldId id="787" r:id="rId44"/>
    <p:sldId id="788" r:id="rId45"/>
    <p:sldId id="789" r:id="rId46"/>
    <p:sldId id="790" r:id="rId47"/>
    <p:sldId id="791" r:id="rId48"/>
    <p:sldId id="792" r:id="rId49"/>
    <p:sldId id="793" r:id="rId50"/>
    <p:sldId id="794" r:id="rId51"/>
    <p:sldId id="795" r:id="rId52"/>
    <p:sldId id="796" r:id="rId53"/>
    <p:sldId id="797" r:id="rId54"/>
    <p:sldId id="798" r:id="rId55"/>
    <p:sldId id="799" r:id="rId56"/>
    <p:sldId id="800" r:id="rId57"/>
    <p:sldId id="802" r:id="rId58"/>
    <p:sldId id="803" r:id="rId59"/>
    <p:sldId id="804" r:id="rId60"/>
    <p:sldId id="805" r:id="rId61"/>
    <p:sldId id="806" r:id="rId62"/>
    <p:sldId id="807" r:id="rId63"/>
    <p:sldId id="808" r:id="rId64"/>
    <p:sldId id="809" r:id="rId65"/>
    <p:sldId id="810" r:id="rId66"/>
    <p:sldId id="811" r:id="rId67"/>
    <p:sldId id="812" r:id="rId68"/>
    <p:sldId id="813" r:id="rId69"/>
    <p:sldId id="814" r:id="rId70"/>
    <p:sldId id="815" r:id="rId71"/>
    <p:sldId id="816" r:id="rId72"/>
    <p:sldId id="817" r:id="rId73"/>
    <p:sldId id="818" r:id="rId74"/>
    <p:sldId id="819" r:id="rId75"/>
    <p:sldId id="820" r:id="rId76"/>
    <p:sldId id="821" r:id="rId77"/>
    <p:sldId id="822" r:id="rId78"/>
    <p:sldId id="823" r:id="rId79"/>
    <p:sldId id="824" r:id="rId80"/>
    <p:sldId id="825" r:id="rId81"/>
    <p:sldId id="826" r:id="rId82"/>
    <p:sldId id="827" r:id="rId83"/>
    <p:sldId id="828" r:id="rId84"/>
    <p:sldId id="829" r:id="rId85"/>
    <p:sldId id="830" r:id="rId86"/>
    <p:sldId id="831" r:id="rId87"/>
    <p:sldId id="832" r:id="rId88"/>
    <p:sldId id="833" r:id="rId89"/>
    <p:sldId id="834" r:id="rId90"/>
    <p:sldId id="885" r:id="rId91"/>
    <p:sldId id="886" r:id="rId92"/>
    <p:sldId id="983" r:id="rId93"/>
    <p:sldId id="984" r:id="rId94"/>
    <p:sldId id="985" r:id="rId95"/>
    <p:sldId id="857" r:id="rId96"/>
    <p:sldId id="986" r:id="rId97"/>
    <p:sldId id="887" r:id="rId98"/>
    <p:sldId id="888" r:id="rId99"/>
    <p:sldId id="890" r:id="rId100"/>
    <p:sldId id="889" r:id="rId101"/>
    <p:sldId id="891" r:id="rId102"/>
    <p:sldId id="892" r:id="rId103"/>
    <p:sldId id="894" r:id="rId104"/>
    <p:sldId id="893" r:id="rId105"/>
    <p:sldId id="895" r:id="rId106"/>
    <p:sldId id="896" r:id="rId107"/>
    <p:sldId id="897" r:id="rId108"/>
    <p:sldId id="898" r:id="rId109"/>
    <p:sldId id="899" r:id="rId110"/>
    <p:sldId id="900" r:id="rId111"/>
    <p:sldId id="901" r:id="rId112"/>
    <p:sldId id="902" r:id="rId113"/>
    <p:sldId id="903" r:id="rId114"/>
    <p:sldId id="904" r:id="rId115"/>
    <p:sldId id="905" r:id="rId116"/>
    <p:sldId id="907" r:id="rId117"/>
    <p:sldId id="906" r:id="rId1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FB0"/>
    <a:srgbClr val="8C6238"/>
    <a:srgbClr val="B57F49"/>
    <a:srgbClr val="C4996C"/>
    <a:srgbClr val="C1BFBF"/>
    <a:srgbClr val="A9C9BA"/>
    <a:srgbClr val="FEDFB3"/>
    <a:srgbClr val="535555"/>
    <a:srgbClr val="B2AB9C"/>
    <a:srgbClr val="D2C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4" autoAdjust="0"/>
    <p:restoredTop sz="94933" autoAdjust="0"/>
  </p:normalViewPr>
  <p:slideViewPr>
    <p:cSldViewPr snapToGrid="0">
      <p:cViewPr>
        <p:scale>
          <a:sx n="126" d="100"/>
          <a:sy n="126" d="100"/>
        </p:scale>
        <p:origin x="312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70101-3575-4F75-813D-6F5D78F24DA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E6F84-48BC-4DD4-AA8D-3F2B35F6C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6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12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76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88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561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53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98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49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5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07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3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105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25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94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E6F84-48BC-4DD4-AA8D-3F2B35F6CF22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7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2021. 12. 28.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ebprogramming.co.kr/download/97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dir.tistory.com/338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4138271"/>
            <a:ext cx="10572750" cy="271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 flipH="1">
            <a:off x="1" y="0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3702244"/>
            <a:ext cx="12192000" cy="560819"/>
            <a:chOff x="0" y="4431450"/>
            <a:chExt cx="12192000" cy="560819"/>
          </a:xfrm>
        </p:grpSpPr>
        <p:grpSp>
          <p:nvGrpSpPr>
            <p:cNvPr id="12" name="그룹 11"/>
            <p:cNvGrpSpPr/>
            <p:nvPr/>
          </p:nvGrpSpPr>
          <p:grpSpPr>
            <a:xfrm>
              <a:off x="10939038" y="4581920"/>
              <a:ext cx="200297" cy="410349"/>
              <a:chOff x="6602565" y="1851948"/>
              <a:chExt cx="200297" cy="410349"/>
            </a:xfrm>
          </p:grpSpPr>
          <p:sp>
            <p:nvSpPr>
              <p:cNvPr id="9" name="양쪽 모서리가 둥근 사각형 8"/>
              <p:cNvSpPr/>
              <p:nvPr/>
            </p:nvSpPr>
            <p:spPr>
              <a:xfrm>
                <a:off x="6602565" y="1851948"/>
                <a:ext cx="200297" cy="410349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tx1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6669512" y="193976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6669511" y="209023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1061028" y="4581920"/>
              <a:ext cx="200297" cy="410349"/>
              <a:chOff x="1213428" y="1701478"/>
              <a:chExt cx="200297" cy="41034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>
                <a:off x="1213428" y="1701478"/>
                <a:ext cx="200297" cy="410349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tx1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1280375" y="178929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1280374" y="193976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0" y="4431450"/>
              <a:ext cx="12192000" cy="150470"/>
            </a:xfrm>
            <a:prstGeom prst="rect">
              <a:avLst/>
            </a:prstGeom>
            <a:gradFill flip="none" rotWithShape="1">
              <a:gsLst>
                <a:gs pos="3000">
                  <a:schemeClr val="bg1">
                    <a:shade val="67500"/>
                    <a:satMod val="115000"/>
                  </a:schemeClr>
                </a:gs>
                <a:gs pos="8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368300" dist="139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883521" y="1792920"/>
            <a:ext cx="6876928" cy="1060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ch1. HTM5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구조 및 기본 지식 익히기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 프론트엔드</a:t>
            </a:r>
            <a:endParaRPr lang="ko-KR" altLang="en-US" sz="4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79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4717" y="-5738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여러 웹 브라우저의 특징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2" name="object 3">
            <a:extLst>
              <a:ext uri="{FF2B5EF4-FFF2-40B4-BE49-F238E27FC236}">
                <a16:creationId xmlns:a16="http://schemas.microsoft.com/office/drawing/2014/main" id="{CBC53F60-9A8E-439D-B9ED-D63E1CE4ECFF}"/>
              </a:ext>
            </a:extLst>
          </p:cNvPr>
          <p:cNvSpPr txBox="1"/>
          <p:nvPr/>
        </p:nvSpPr>
        <p:spPr>
          <a:xfrm>
            <a:off x="1507198" y="1531425"/>
            <a:ext cx="9431840" cy="5097526"/>
          </a:xfrm>
          <a:prstGeom prst="rect">
            <a:avLst/>
          </a:prstGeom>
          <a:solidFill>
            <a:srgbClr val="E8ECE8"/>
          </a:solidFill>
        </p:spPr>
        <p:txBody>
          <a:bodyPr vert="horz" wrap="square" lIns="0" tIns="255247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Netscape Navigator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일반인도 쉽게 사용하도록 </a:t>
            </a:r>
            <a:r>
              <a:rPr lang="en-US" altLang="ko-KR" sz="1600" dirty="0"/>
              <a:t>GUI</a:t>
            </a:r>
            <a:r>
              <a:rPr lang="ko-KR" altLang="en-US" sz="1600" dirty="0"/>
              <a:t>를 갖춘 최초의 브라우저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1993</a:t>
            </a:r>
            <a:r>
              <a:rPr lang="ko-KR" altLang="en-US" sz="1600" dirty="0"/>
              <a:t>년 </a:t>
            </a:r>
            <a:r>
              <a:rPr lang="en-US" altLang="ko-KR" sz="1600" dirty="0"/>
              <a:t>Marc </a:t>
            </a:r>
            <a:r>
              <a:rPr lang="en-US" altLang="ko-KR" sz="1600" dirty="0" err="1"/>
              <a:t>Andreesseen</a:t>
            </a:r>
            <a:r>
              <a:rPr lang="en-US" altLang="ko-KR" sz="1600" dirty="0"/>
              <a:t> </a:t>
            </a:r>
            <a:r>
              <a:rPr lang="ko-KR" altLang="en-US" sz="1600" dirty="0"/>
              <a:t>개발</a:t>
            </a:r>
            <a:r>
              <a:rPr lang="en-US" altLang="ko-KR" sz="1600" dirty="0"/>
              <a:t>. Netscape </a:t>
            </a:r>
            <a:r>
              <a:rPr lang="ko-KR" altLang="en-US" sz="1600" dirty="0"/>
              <a:t>사 창업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Internet Explorer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1995</a:t>
            </a:r>
            <a:r>
              <a:rPr lang="ko-KR" altLang="en-US" sz="1600" dirty="0"/>
              <a:t>년 마이크로소프트에서 개발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윈도우 운영체제에 끼워 배포하여 순식간에 </a:t>
            </a:r>
            <a:r>
              <a:rPr lang="en-US" altLang="ko-KR" sz="1600" dirty="0"/>
              <a:t>Netscape </a:t>
            </a:r>
            <a:r>
              <a:rPr lang="ko-KR" altLang="en-US" sz="1600" dirty="0"/>
              <a:t>잠식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Opera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1994</a:t>
            </a:r>
            <a:r>
              <a:rPr lang="ko-KR" altLang="en-US" sz="1600" dirty="0"/>
              <a:t>년 오페라 소프트웨어에서  개발</a:t>
            </a:r>
            <a:r>
              <a:rPr lang="en-US" altLang="ko-KR" sz="1600" dirty="0"/>
              <a:t>. 1996</a:t>
            </a:r>
            <a:r>
              <a:rPr lang="ko-KR" altLang="en-US" sz="1600" dirty="0"/>
              <a:t>년에 출시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프로그램 크기 작고</a:t>
            </a:r>
            <a:r>
              <a:rPr lang="en-US" altLang="ko-KR" sz="1600" dirty="0"/>
              <a:t>, </a:t>
            </a:r>
            <a:r>
              <a:rPr lang="ko-KR" altLang="en-US" sz="1600" dirty="0"/>
              <a:t>렌더링 속도 빠름</a:t>
            </a:r>
            <a:r>
              <a:rPr lang="en-US" altLang="ko-KR" sz="1600" dirty="0"/>
              <a:t>. </a:t>
            </a:r>
            <a:r>
              <a:rPr lang="ko-KR" altLang="en-US" sz="1600" dirty="0"/>
              <a:t>사용 미미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Safari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2003</a:t>
            </a:r>
            <a:r>
              <a:rPr lang="ko-KR" altLang="en-US" sz="1600" dirty="0"/>
              <a:t>년 애플에서 개발</a:t>
            </a:r>
            <a:r>
              <a:rPr lang="en-US" altLang="ko-KR" sz="1600" dirty="0"/>
              <a:t>. Mac </a:t>
            </a:r>
            <a:r>
              <a:rPr lang="ko-KR" altLang="en-US" sz="1600" dirty="0"/>
              <a:t> </a:t>
            </a:r>
            <a:r>
              <a:rPr lang="en-US" altLang="ko-KR" sz="1600" dirty="0"/>
              <a:t>OS</a:t>
            </a:r>
            <a:r>
              <a:rPr lang="ko-KR" altLang="en-US" sz="1600" dirty="0"/>
              <a:t>와 모바일 </a:t>
            </a:r>
            <a:r>
              <a:rPr lang="en-US" altLang="ko-KR" sz="1600" dirty="0"/>
              <a:t>iOS</a:t>
            </a:r>
            <a:r>
              <a:rPr lang="ko-KR" altLang="en-US" sz="1600" dirty="0"/>
              <a:t>에서 실행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Mozilla Firefox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2002</a:t>
            </a:r>
            <a:r>
              <a:rPr lang="ko-KR" altLang="en-US" sz="1600" dirty="0"/>
              <a:t>년 </a:t>
            </a:r>
            <a:r>
              <a:rPr lang="en-US" altLang="ko-KR" sz="1600" dirty="0"/>
              <a:t>Mozilla  </a:t>
            </a:r>
            <a:r>
              <a:rPr lang="ko-KR" altLang="en-US" sz="1600" dirty="0"/>
              <a:t>재단에서 개발</a:t>
            </a:r>
            <a:r>
              <a:rPr lang="en-US" altLang="ko-KR" sz="1600" dirty="0"/>
              <a:t>. W3C</a:t>
            </a:r>
            <a:r>
              <a:rPr lang="ko-KR" altLang="en-US" sz="1600" dirty="0"/>
              <a:t>의 표준안에 가장 충실</a:t>
            </a:r>
            <a:endParaRPr lang="en-US" altLang="ko-K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Mozilla </a:t>
            </a:r>
            <a:r>
              <a:rPr lang="ko-KR" altLang="en-US" sz="1600" dirty="0"/>
              <a:t>재단은 </a:t>
            </a:r>
            <a:r>
              <a:rPr lang="en-US" altLang="ko-KR" sz="1600" dirty="0"/>
              <a:t>Netscape </a:t>
            </a:r>
            <a:r>
              <a:rPr lang="ko-KR" altLang="en-US" sz="1600" dirty="0"/>
              <a:t>사가 브라우저</a:t>
            </a:r>
            <a:r>
              <a:rPr lang="en-US" altLang="ko-KR" sz="1600" dirty="0"/>
              <a:t> </a:t>
            </a:r>
            <a:r>
              <a:rPr lang="ko-KR" altLang="en-US" sz="1600" dirty="0"/>
              <a:t>소스를 공개하고 만든 재단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Google Chrome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2008</a:t>
            </a:r>
            <a:r>
              <a:rPr lang="ko-KR" altLang="en-US" sz="1600" dirty="0"/>
              <a:t>년 구글에서 개발</a:t>
            </a:r>
            <a:r>
              <a:rPr lang="en-US" altLang="ko-KR" sz="1600" dirty="0"/>
              <a:t>. </a:t>
            </a:r>
            <a:r>
              <a:rPr lang="ko-KR" altLang="en-US" sz="1600" dirty="0"/>
              <a:t>새로운 강자</a:t>
            </a:r>
            <a:r>
              <a:rPr lang="en-US" altLang="ko-KR" sz="1600" dirty="0"/>
              <a:t>. </a:t>
            </a:r>
            <a:r>
              <a:rPr lang="ko-KR" altLang="en-US" sz="1600" dirty="0"/>
              <a:t>현재 가장 많이 사용되고 있음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Microsoft 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2015</a:t>
            </a:r>
            <a:r>
              <a:rPr lang="ko-KR" altLang="en-US" sz="1600" dirty="0"/>
              <a:t>년 마이크로소프트에서 개발</a:t>
            </a:r>
            <a:endParaRPr lang="en-US" altLang="ko-K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Internet Explorer </a:t>
            </a:r>
            <a:r>
              <a:rPr lang="ko-KR" altLang="en-US" sz="1600" dirty="0"/>
              <a:t>업그레이드 중단</a:t>
            </a:r>
            <a:endParaRPr lang="en-US" altLang="ko-KR" sz="1600" dirty="0"/>
          </a:p>
          <a:p>
            <a:pPr lvl="2"/>
            <a:endParaRPr lang="en-US" altLang="ko-KR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8841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844550" y="1660169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4–4 style </a:t>
            </a:r>
            <a:r>
              <a:rPr lang="ko-KR" altLang="en-US" dirty="0"/>
              <a:t>속성에 스타일 시트 만들기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100</a:t>
            </a:fld>
            <a:endParaRPr lang="ko-KR" altLang="en-US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F78417F-91E1-4C15-944B-225C82DD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996" y="2961711"/>
            <a:ext cx="2434842" cy="2959354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81BFC862-3C7D-423B-B3CC-E33A6A59E23A}"/>
              </a:ext>
            </a:extLst>
          </p:cNvPr>
          <p:cNvSpPr/>
          <p:nvPr/>
        </p:nvSpPr>
        <p:spPr>
          <a:xfrm>
            <a:off x="1944523" y="3015019"/>
            <a:ext cx="507321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/>
              <a:t>속성에 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color : red; 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 err="1"/>
              <a:t>엘비스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프레슬리를</a:t>
            </a:r>
            <a:r>
              <a:rPr lang="ko-KR" altLang="en-US" sz="1400" dirty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color:blue</a:t>
            </a:r>
            <a:r>
              <a:rPr lang="en-US" altLang="ko-KR" sz="1400" b="1" dirty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/>
              <a:t>축구를</a:t>
            </a:r>
            <a:endParaRPr lang="en-US" altLang="ko-KR" sz="1400" dirty="0"/>
          </a:p>
          <a:p>
            <a:r>
              <a:rPr lang="ko-KR" altLang="en-US" sz="1400" dirty="0"/>
              <a:t> 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9" name="자유형 6">
            <a:extLst>
              <a:ext uri="{FF2B5EF4-FFF2-40B4-BE49-F238E27FC236}">
                <a16:creationId xmlns:a16="http://schemas.microsoft.com/office/drawing/2014/main" id="{3A8FD307-BFDE-4A75-A3D3-8F902C8BE765}"/>
              </a:ext>
            </a:extLst>
          </p:cNvPr>
          <p:cNvSpPr/>
          <p:nvPr/>
        </p:nvSpPr>
        <p:spPr>
          <a:xfrm flipH="1">
            <a:off x="8368058" y="4014173"/>
            <a:ext cx="853605" cy="373265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44A2D59-89B6-463A-B212-16156C9CC2AA}"/>
              </a:ext>
            </a:extLst>
          </p:cNvPr>
          <p:cNvSpPr/>
          <p:nvPr/>
        </p:nvSpPr>
        <p:spPr>
          <a:xfrm>
            <a:off x="8858423" y="3767952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red, 15px</a:t>
            </a:r>
            <a:endParaRPr lang="ko-KR" altLang="en-US" sz="1000" dirty="0"/>
          </a:p>
        </p:txBody>
      </p:sp>
      <p:sp>
        <p:nvSpPr>
          <p:cNvPr id="71" name="자유형 5">
            <a:extLst>
              <a:ext uri="{FF2B5EF4-FFF2-40B4-BE49-F238E27FC236}">
                <a16:creationId xmlns:a16="http://schemas.microsoft.com/office/drawing/2014/main" id="{F8197DD3-C0E4-4D92-BFEA-584C841C8740}"/>
              </a:ext>
            </a:extLst>
          </p:cNvPr>
          <p:cNvSpPr/>
          <p:nvPr/>
        </p:nvSpPr>
        <p:spPr>
          <a:xfrm>
            <a:off x="8602687" y="4818013"/>
            <a:ext cx="683812" cy="155184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8749A54-7A2C-4862-8D50-FFA5BB5B3255}"/>
              </a:ext>
            </a:extLst>
          </p:cNvPr>
          <p:cNvSpPr/>
          <p:nvPr/>
        </p:nvSpPr>
        <p:spPr>
          <a:xfrm>
            <a:off x="9186543" y="4607777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blue, 15px</a:t>
            </a:r>
            <a:endParaRPr lang="ko-KR" altLang="en-US" sz="10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93A01B8-EF95-40FC-9B38-169B1C847204}"/>
              </a:ext>
            </a:extLst>
          </p:cNvPr>
          <p:cNvSpPr/>
          <p:nvPr/>
        </p:nvSpPr>
        <p:spPr>
          <a:xfrm>
            <a:off x="9179163" y="4973197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magenta, 30px</a:t>
            </a:r>
            <a:endParaRPr lang="ko-KR" altLang="en-US" sz="1000" dirty="0"/>
          </a:p>
        </p:txBody>
      </p:sp>
      <p:sp>
        <p:nvSpPr>
          <p:cNvPr id="74" name="자유형 8">
            <a:extLst>
              <a:ext uri="{FF2B5EF4-FFF2-40B4-BE49-F238E27FC236}">
                <a16:creationId xmlns:a16="http://schemas.microsoft.com/office/drawing/2014/main" id="{E0451645-F710-43D3-88BF-AC1C6D13AFD5}"/>
              </a:ext>
            </a:extLst>
          </p:cNvPr>
          <p:cNvSpPr/>
          <p:nvPr/>
        </p:nvSpPr>
        <p:spPr>
          <a:xfrm>
            <a:off x="8785567" y="5096309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자유형 10">
            <a:extLst>
              <a:ext uri="{FF2B5EF4-FFF2-40B4-BE49-F238E27FC236}">
                <a16:creationId xmlns:a16="http://schemas.microsoft.com/office/drawing/2014/main" id="{9CDABB37-2593-43E0-B63E-2F1B7D62F119}"/>
              </a:ext>
            </a:extLst>
          </p:cNvPr>
          <p:cNvSpPr/>
          <p:nvPr/>
        </p:nvSpPr>
        <p:spPr>
          <a:xfrm>
            <a:off x="8854554" y="4035303"/>
            <a:ext cx="386829" cy="600075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901DA4A-33C7-48A5-B2C3-614A7FFA3DFF}"/>
              </a:ext>
            </a:extLst>
          </p:cNvPr>
          <p:cNvSpPr/>
          <p:nvPr/>
        </p:nvSpPr>
        <p:spPr>
          <a:xfrm>
            <a:off x="1861973" y="2037285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032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외부 스타일 시트 파일 불러오기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101</a:t>
            </a:fld>
            <a:endParaRPr lang="ko-KR" altLang="en-US" dirty="0"/>
          </a:p>
        </p:txBody>
      </p: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8994E775-12C4-4409-A445-4CCA135CBCB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88945" y="1610025"/>
            <a:ext cx="8153400" cy="5040560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/>
              <a:t>.</a:t>
            </a:r>
            <a:r>
              <a:rPr lang="en-US" altLang="ko-KR" sz="1800" dirty="0" err="1"/>
              <a:t>css</a:t>
            </a:r>
            <a:r>
              <a:rPr lang="en-US" altLang="ko-KR" sz="1800" dirty="0"/>
              <a:t> </a:t>
            </a:r>
            <a:r>
              <a:rPr lang="ko-KR" altLang="en-US" sz="1800" dirty="0"/>
              <a:t>파일에 스타일 시트 저장</a:t>
            </a:r>
            <a:endParaRPr lang="en-US" altLang="ko-KR" sz="1800" dirty="0"/>
          </a:p>
          <a:p>
            <a:pPr lvl="2"/>
            <a:r>
              <a:rPr lang="ko-KR" altLang="en-US" sz="1600" dirty="0"/>
              <a:t>웹 페이지에서 </a:t>
            </a:r>
            <a:r>
              <a:rPr lang="en-US" altLang="ko-KR" sz="1600" dirty="0"/>
              <a:t>CSS3 </a:t>
            </a:r>
            <a:r>
              <a:rPr lang="ko-KR" altLang="en-US" sz="1600" dirty="0"/>
              <a:t>스타일 시트 파일을 불러 사용</a:t>
            </a:r>
            <a:endParaRPr lang="en-US" altLang="ko-KR" sz="1600" dirty="0"/>
          </a:p>
          <a:p>
            <a:pPr lvl="3"/>
            <a:r>
              <a:rPr lang="ko-KR" altLang="en-US" sz="1400" dirty="0"/>
              <a:t>동일한 스타일 시트를 웹 페이지마다 중복 작성 해소</a:t>
            </a:r>
            <a:endParaRPr lang="en-US" altLang="ko-KR" sz="1400" dirty="0"/>
          </a:p>
          <a:p>
            <a:pPr lvl="3"/>
            <a:r>
              <a:rPr lang="ko-KR" altLang="en-US" sz="1400" dirty="0"/>
              <a:t>웹 사이트의 전체 웹 페이지 모양의 일관성 확보</a:t>
            </a:r>
            <a:endParaRPr lang="en-US" altLang="ko-KR" sz="1400" dirty="0"/>
          </a:p>
          <a:p>
            <a:pPr lvl="3"/>
            <a:endParaRPr lang="en-US" altLang="ko-KR" sz="1400" dirty="0"/>
          </a:p>
          <a:p>
            <a:pPr lvl="3"/>
            <a:endParaRPr lang="en-US" altLang="ko-KR" sz="1400" dirty="0"/>
          </a:p>
          <a:p>
            <a:pPr lvl="3"/>
            <a:endParaRPr lang="en-US" altLang="ko-KR" sz="14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CSS3 </a:t>
            </a:r>
            <a:r>
              <a:rPr lang="ko-KR" altLang="en-US" sz="1800" dirty="0"/>
              <a:t>스타일 시트 파일을 불러오는 방법 </a:t>
            </a:r>
            <a:r>
              <a:rPr lang="en-US" altLang="ko-KR" sz="1800" dirty="0"/>
              <a:t>2 </a:t>
            </a:r>
            <a:r>
              <a:rPr lang="ko-KR" altLang="en-US" sz="1800" dirty="0"/>
              <a:t>가지</a:t>
            </a:r>
            <a:endParaRPr lang="en-US" altLang="ko-KR" sz="1800" dirty="0"/>
          </a:p>
          <a:p>
            <a:pPr lvl="2"/>
            <a:r>
              <a:rPr lang="en-US" altLang="ko-KR" sz="1600" dirty="0"/>
              <a:t>&lt;link&gt; </a:t>
            </a:r>
            <a:r>
              <a:rPr lang="ko-KR" altLang="en-US" sz="1600" dirty="0"/>
              <a:t>태그 이용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/>
              <a:t>@import </a:t>
            </a:r>
            <a:r>
              <a:rPr lang="ko-KR" altLang="en-US" sz="1600" dirty="0"/>
              <a:t>이용</a:t>
            </a:r>
          </a:p>
          <a:p>
            <a:pPr lvl="1"/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B806B85-D3FE-4DE3-A813-34F49997FE5D}"/>
              </a:ext>
            </a:extLst>
          </p:cNvPr>
          <p:cNvSpPr/>
          <p:nvPr/>
        </p:nvSpPr>
        <p:spPr>
          <a:xfrm>
            <a:off x="3381863" y="4540414"/>
            <a:ext cx="6552728" cy="6001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1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1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1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E72F154-EE01-4ADB-A193-4022C8310D6E}"/>
              </a:ext>
            </a:extLst>
          </p:cNvPr>
          <p:cNvSpPr/>
          <p:nvPr/>
        </p:nvSpPr>
        <p:spPr>
          <a:xfrm>
            <a:off x="3381863" y="5631567"/>
            <a:ext cx="6552728" cy="93871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1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44D50B8-10A8-4FE3-8D40-5D686B870AE8}"/>
              </a:ext>
            </a:extLst>
          </p:cNvPr>
          <p:cNvSpPr/>
          <p:nvPr/>
        </p:nvSpPr>
        <p:spPr>
          <a:xfrm>
            <a:off x="3315563" y="2877840"/>
            <a:ext cx="6552728" cy="7694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1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&lt;style&gt;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/* mystyle.css */</a:t>
            </a:r>
          </a:p>
          <a:p>
            <a:pPr marL="190500" defTabSz="180000"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body { 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; margin-	left:30px; margin-right:30px; }</a:t>
            </a:r>
          </a:p>
          <a:p>
            <a:pPr marL="190500" defTabSz="180000"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h3 { 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1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35709894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102</a:t>
            </a:fld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D5E1075-3A98-4906-95F0-D8A9C08217A9}"/>
              </a:ext>
            </a:extLst>
          </p:cNvPr>
          <p:cNvSpPr/>
          <p:nvPr/>
        </p:nvSpPr>
        <p:spPr>
          <a:xfrm>
            <a:off x="1572676" y="3928754"/>
            <a:ext cx="5460285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760185-FF39-4449-88BE-0C63367A3CC6}"/>
              </a:ext>
            </a:extLst>
          </p:cNvPr>
          <p:cNvSpPr/>
          <p:nvPr/>
        </p:nvSpPr>
        <p:spPr>
          <a:xfrm>
            <a:off x="1560353" y="2665982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73A262D-8C6B-4250-9DFA-52A3BAEE44C2}"/>
              </a:ext>
            </a:extLst>
          </p:cNvPr>
          <p:cNvSpPr/>
          <p:nvPr/>
        </p:nvSpPr>
        <p:spPr>
          <a:xfrm>
            <a:off x="3724223" y="2357317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55" name="자유형 9">
            <a:extLst>
              <a:ext uri="{FF2B5EF4-FFF2-40B4-BE49-F238E27FC236}">
                <a16:creationId xmlns:a16="http://schemas.microsoft.com/office/drawing/2014/main" id="{9BFE67B3-35EF-46D2-98A1-207C8C1F4527}"/>
              </a:ext>
            </a:extLst>
          </p:cNvPr>
          <p:cNvSpPr/>
          <p:nvPr/>
        </p:nvSpPr>
        <p:spPr>
          <a:xfrm>
            <a:off x="4296657" y="3620089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C1F1E5-DFA8-4BF1-BC9D-6558EA2C9E8F}"/>
              </a:ext>
            </a:extLst>
          </p:cNvPr>
          <p:cNvSpPr/>
          <p:nvPr/>
        </p:nvSpPr>
        <p:spPr>
          <a:xfrm>
            <a:off x="2095689" y="1577642"/>
            <a:ext cx="7979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4449CD2-177E-495A-8836-D32B38E76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274" y="3917691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84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103</a:t>
            </a:fld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5FDE38-7C84-42F2-8653-105AD7421C6A}"/>
              </a:ext>
            </a:extLst>
          </p:cNvPr>
          <p:cNvSpPr/>
          <p:nvPr/>
        </p:nvSpPr>
        <p:spPr>
          <a:xfrm>
            <a:off x="1844788" y="3204327"/>
            <a:ext cx="511256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@import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E8273A7-2941-49A6-A844-DD7311FA41B3}"/>
              </a:ext>
            </a:extLst>
          </p:cNvPr>
          <p:cNvSpPr/>
          <p:nvPr/>
        </p:nvSpPr>
        <p:spPr>
          <a:xfrm>
            <a:off x="3568353" y="1736564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58" name="자유형 10">
            <a:extLst>
              <a:ext uri="{FF2B5EF4-FFF2-40B4-BE49-F238E27FC236}">
                <a16:creationId xmlns:a16="http://schemas.microsoft.com/office/drawing/2014/main" id="{874F9456-027E-435E-8A49-7014DDCBB14D}"/>
              </a:ext>
            </a:extLst>
          </p:cNvPr>
          <p:cNvSpPr/>
          <p:nvPr/>
        </p:nvSpPr>
        <p:spPr>
          <a:xfrm>
            <a:off x="1628765" y="2844559"/>
            <a:ext cx="504056" cy="1583903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238536-E98E-45CC-ADBD-3612ABC9B8EA}"/>
              </a:ext>
            </a:extLst>
          </p:cNvPr>
          <p:cNvSpPr/>
          <p:nvPr/>
        </p:nvSpPr>
        <p:spPr>
          <a:xfrm>
            <a:off x="1909355" y="2013563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01E969E-A4E4-479A-823C-EDDF6EAA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2" y="3400809"/>
            <a:ext cx="2802704" cy="29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461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상속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104</a:t>
            </a:fld>
            <a:endParaRPr lang="ko-KR" altLang="en-US" dirty="0"/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E02BC64B-820D-4874-A2FE-0D57371A36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46196" y="2039037"/>
            <a:ext cx="8153400" cy="5040560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/>
              <a:t>CSS3 </a:t>
            </a:r>
            <a:r>
              <a:rPr lang="ko-KR" altLang="en-US" sz="2400" dirty="0"/>
              <a:t>스타일은 부모 태그로부터 상속</a:t>
            </a:r>
            <a:endParaRPr lang="en-US" altLang="ko-KR" sz="2400" dirty="0"/>
          </a:p>
          <a:p>
            <a:pPr lvl="1"/>
            <a:r>
              <a:rPr lang="ko-KR" altLang="en-US" sz="2000" dirty="0"/>
              <a:t>부모 태그</a:t>
            </a:r>
            <a:r>
              <a:rPr lang="en-US" altLang="ko-KR" sz="2000" dirty="0"/>
              <a:t>(</a:t>
            </a:r>
            <a:r>
              <a:rPr lang="ko-KR" altLang="en-US" sz="2000" dirty="0"/>
              <a:t>부모 요소</a:t>
            </a:r>
            <a:r>
              <a:rPr lang="en-US" altLang="ko-KR" sz="2000" dirty="0"/>
              <a:t>)</a:t>
            </a:r>
          </a:p>
          <a:p>
            <a:pPr lvl="2"/>
            <a:r>
              <a:rPr lang="ko-KR" altLang="en-US" sz="1800" dirty="0"/>
              <a:t>자신을 둘러싸는 태그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1"/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2"/>
            <a:r>
              <a:rPr lang="en-US" altLang="ko-KR" sz="1800" dirty="0"/>
              <a:t>&lt;p&gt; </a:t>
            </a:r>
            <a:r>
              <a:rPr lang="ko-KR" altLang="en-US" sz="1800" dirty="0"/>
              <a:t>태그는 </a:t>
            </a:r>
            <a:r>
              <a:rPr lang="en-US" altLang="ko-KR" sz="1800" dirty="0"/>
              <a:t>&lt;</a:t>
            </a:r>
            <a:r>
              <a:rPr lang="en-US" altLang="ko-KR" sz="1800" dirty="0" err="1"/>
              <a:t>em</a:t>
            </a:r>
            <a:r>
              <a:rPr lang="en-US" altLang="ko-KR" sz="1800" dirty="0"/>
              <a:t>&gt;</a:t>
            </a:r>
            <a:r>
              <a:rPr lang="ko-KR" altLang="en-US" sz="1800" dirty="0"/>
              <a:t>의 부모 태그</a:t>
            </a:r>
            <a:endParaRPr lang="en-US" altLang="ko-KR" sz="1800" dirty="0"/>
          </a:p>
          <a:p>
            <a:pPr lvl="2"/>
            <a:r>
              <a:rPr lang="en-US" altLang="ko-KR" sz="1800" dirty="0"/>
              <a:t>&lt;</a:t>
            </a:r>
            <a:r>
              <a:rPr lang="en-US" altLang="ko-KR" sz="1800" dirty="0" err="1"/>
              <a:t>em</a:t>
            </a:r>
            <a:r>
              <a:rPr lang="en-US" altLang="ko-KR" sz="1800" dirty="0"/>
              <a:t>&gt; </a:t>
            </a:r>
            <a:r>
              <a:rPr lang="ko-KR" altLang="en-US" sz="1800" dirty="0"/>
              <a:t>태그의 출력</a:t>
            </a:r>
            <a:endParaRPr lang="en-US" altLang="ko-KR" sz="1800" dirty="0"/>
          </a:p>
          <a:p>
            <a:pPr lvl="3"/>
            <a:r>
              <a:rPr lang="ko-KR" altLang="en-US" sz="1600" dirty="0"/>
              <a:t>글자 크기는 </a:t>
            </a:r>
            <a:r>
              <a:rPr lang="en-US" altLang="ko-KR" sz="1600" dirty="0"/>
              <a:t>25px, </a:t>
            </a:r>
            <a:r>
              <a:rPr lang="ko-KR" altLang="en-US" sz="1600" dirty="0"/>
              <a:t>글자 색은 부모 </a:t>
            </a:r>
            <a:r>
              <a:rPr lang="en-US" altLang="ko-KR" sz="1600" dirty="0"/>
              <a:t>&lt;p&gt; </a:t>
            </a:r>
            <a:r>
              <a:rPr lang="ko-KR" altLang="en-US" sz="1600" dirty="0"/>
              <a:t>태그를 상속받아 </a:t>
            </a:r>
            <a:r>
              <a:rPr lang="en-US" altLang="ko-KR" sz="1600" dirty="0"/>
              <a:t>green</a:t>
            </a:r>
            <a:endParaRPr lang="ko-KR" altLang="en-US" sz="1600" dirty="0"/>
          </a:p>
          <a:p>
            <a:pPr lvl="2"/>
            <a:endParaRPr lang="ko-KR" altLang="en-US" sz="18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730C0F5-2FEA-4D87-A0E1-A51753E8BAE0}"/>
              </a:ext>
            </a:extLst>
          </p:cNvPr>
          <p:cNvSpPr/>
          <p:nvPr/>
        </p:nvSpPr>
        <p:spPr>
          <a:xfrm>
            <a:off x="3197236" y="3623213"/>
            <a:ext cx="518457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style=“font-size:25px”&gt;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3965202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105</a:t>
            </a:fld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9FAB39-CD95-44B0-9A9E-81271850D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52" y="2900394"/>
            <a:ext cx="2304256" cy="219510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094ECA-4BB0-4BA7-8397-77ED0E7B7F4C}"/>
              </a:ext>
            </a:extLst>
          </p:cNvPr>
          <p:cNvSpPr/>
          <p:nvPr/>
        </p:nvSpPr>
        <p:spPr>
          <a:xfrm>
            <a:off x="2073516" y="2900394"/>
            <a:ext cx="4608512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style="font-size:25px"&gt;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b="1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1" name="모서리가 둥근 사각형 설명선 6">
            <a:extLst>
              <a:ext uri="{FF2B5EF4-FFF2-40B4-BE49-F238E27FC236}">
                <a16:creationId xmlns:a16="http://schemas.microsoft.com/office/drawing/2014/main" id="{32A2C334-E429-4CC1-A4FB-2C2E5B5A4D16}"/>
              </a:ext>
            </a:extLst>
          </p:cNvPr>
          <p:cNvSpPr/>
          <p:nvPr/>
        </p:nvSpPr>
        <p:spPr>
          <a:xfrm>
            <a:off x="6971660" y="5114513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부모</a:t>
            </a:r>
            <a:r>
              <a:rPr lang="en-US" altLang="ko-KR" sz="1050" dirty="0">
                <a:solidFill>
                  <a:schemeClr val="tx1"/>
                </a:solidFill>
              </a:rPr>
              <a:t>(&lt;p&gt;)</a:t>
            </a:r>
            <a:r>
              <a:rPr lang="ko-KR" altLang="en-US" sz="1050" dirty="0">
                <a:solidFill>
                  <a:schemeClr val="tx1"/>
                </a:solidFill>
              </a:rPr>
              <a:t>의 스타일 </a:t>
            </a:r>
            <a:r>
              <a:rPr lang="en-US" altLang="ko-KR" sz="1050" dirty="0">
                <a:solidFill>
                  <a:schemeClr val="tx1"/>
                </a:solidFill>
              </a:rPr>
              <a:t>color: green</a:t>
            </a:r>
            <a:r>
              <a:rPr lang="ko-KR" altLang="en-US" sz="1050" dirty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99AAE14-FC18-4583-946A-B04C7F4A18B0}"/>
              </a:ext>
            </a:extLst>
          </p:cNvPr>
          <p:cNvSpPr/>
          <p:nvPr/>
        </p:nvSpPr>
        <p:spPr>
          <a:xfrm>
            <a:off x="7000951" y="4604037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 7">
            <a:extLst>
              <a:ext uri="{FF2B5EF4-FFF2-40B4-BE49-F238E27FC236}">
                <a16:creationId xmlns:a16="http://schemas.microsoft.com/office/drawing/2014/main" id="{D43E1E9F-0C74-412E-8A98-5FB13A81EF96}"/>
              </a:ext>
            </a:extLst>
          </p:cNvPr>
          <p:cNvSpPr/>
          <p:nvPr/>
        </p:nvSpPr>
        <p:spPr>
          <a:xfrm>
            <a:off x="7307806" y="4826481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사각형 설명선 9">
            <a:extLst>
              <a:ext uri="{FF2B5EF4-FFF2-40B4-BE49-F238E27FC236}">
                <a16:creationId xmlns:a16="http://schemas.microsoft.com/office/drawing/2014/main" id="{704A891C-E382-428C-8FB7-11F96C622833}"/>
              </a:ext>
            </a:extLst>
          </p:cNvPr>
          <p:cNvSpPr/>
          <p:nvPr/>
        </p:nvSpPr>
        <p:spPr>
          <a:xfrm>
            <a:off x="4377772" y="4778465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</a:rPr>
              <a:t>em</a:t>
            </a:r>
            <a:r>
              <a:rPr lang="en-US" altLang="ko-KR" sz="1050" dirty="0">
                <a:solidFill>
                  <a:schemeClr val="tx1"/>
                </a:solidFill>
              </a:rPr>
              <a:t>&gt;</a:t>
            </a:r>
            <a:r>
              <a:rPr lang="ko-KR" altLang="en-US" sz="1050" dirty="0">
                <a:solidFill>
                  <a:schemeClr val="tx1"/>
                </a:solidFill>
              </a:rPr>
              <a:t>은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&lt;p&gt;</a:t>
            </a:r>
            <a:r>
              <a:rPr lang="ko-KR" altLang="en-US" sz="1050" dirty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1612EA8-75B2-456E-B11A-CF982F8C8533}"/>
              </a:ext>
            </a:extLst>
          </p:cNvPr>
          <p:cNvSpPr/>
          <p:nvPr/>
        </p:nvSpPr>
        <p:spPr>
          <a:xfrm>
            <a:off x="1968879" y="2296035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:p14="http://schemas.microsoft.com/office/powerpoint/2010/main" val="11411061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81050" y="1515134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4–8 </a:t>
            </a:r>
            <a:r>
              <a:rPr lang="ko-KR" altLang="en-US" dirty="0"/>
              <a:t>여러 스타일 시트가 중첩되는 경우</a:t>
            </a:r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106</a:t>
            </a:fld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4CBA2BF-E625-493E-84C5-C71AF9BD4B13}"/>
              </a:ext>
            </a:extLst>
          </p:cNvPr>
          <p:cNvSpPr/>
          <p:nvPr/>
        </p:nvSpPr>
        <p:spPr>
          <a:xfrm>
            <a:off x="1645347" y="2482233"/>
            <a:ext cx="4083129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color : blue; font-size : 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&lt;h3&gt;p </a:t>
            </a:r>
            <a:r>
              <a:rPr lang="ko-KR" altLang="en-US" sz="1200" dirty="0"/>
              <a:t>태그에 중첩된 스타일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&lt;p&gt;Hello, students!&lt;/p&gt;</a:t>
            </a:r>
          </a:p>
          <a:p>
            <a:pPr defTabSz="180000"/>
            <a:r>
              <a:rPr lang="en-US" altLang="ko-KR" sz="1200" b="1" dirty="0"/>
              <a:t>&lt;p style="font-size:25px"</a:t>
            </a:r>
            <a:r>
              <a:rPr lang="en-US" altLang="ko-KR" sz="1200" dirty="0"/>
              <a:t>&gt;</a:t>
            </a:r>
            <a:r>
              <a:rPr lang="ko-KR" altLang="en-US" sz="1200" dirty="0"/>
              <a:t>안녕하세요 교수님</a:t>
            </a:r>
            <a:r>
              <a:rPr lang="en-US" altLang="ko-KR" sz="1200" dirty="0"/>
              <a:t>!</a:t>
            </a:r>
            <a:r>
              <a:rPr lang="en-US" altLang="ko-KR" sz="1200" b="1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D6E35B5-B6AC-4A33-A1C1-AE6B4ACCB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444" y="3982139"/>
            <a:ext cx="2586291" cy="2858532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8D651B9F-9F61-465A-B619-24AA350FE8C3}"/>
              </a:ext>
            </a:extLst>
          </p:cNvPr>
          <p:cNvSpPr txBox="1">
            <a:spLocks/>
          </p:cNvSpPr>
          <p:nvPr/>
        </p:nvSpPr>
        <p:spPr>
          <a:xfrm>
            <a:off x="4671754" y="1683473"/>
            <a:ext cx="5602778" cy="679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ko-KR" altLang="en-US" sz="2400" dirty="0"/>
          </a:p>
        </p:txBody>
      </p:sp>
      <p:sp>
        <p:nvSpPr>
          <p:cNvPr id="59" name="모서리가 둥근 직사각형 7">
            <a:extLst>
              <a:ext uri="{FF2B5EF4-FFF2-40B4-BE49-F238E27FC236}">
                <a16:creationId xmlns:a16="http://schemas.microsoft.com/office/drawing/2014/main" id="{DC54B633-05D5-4D9B-8AD9-B0EB20F24263}"/>
              </a:ext>
            </a:extLst>
          </p:cNvPr>
          <p:cNvSpPr/>
          <p:nvPr/>
        </p:nvSpPr>
        <p:spPr>
          <a:xfrm>
            <a:off x="1685905" y="1873179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{ background : </a:t>
            </a:r>
            <a:r>
              <a:rPr lang="en-US" altLang="ko-KR" sz="1200" b="1" dirty="0" err="1"/>
              <a:t>mistyrose</a:t>
            </a:r>
            <a:r>
              <a:rPr lang="en-US" altLang="ko-KR" sz="1200" b="1" dirty="0"/>
              <a:t>; }</a:t>
            </a:r>
            <a:endParaRPr lang="ko-KR" altLang="en-US" sz="12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3C7EC6-83D5-41CF-B140-40302F0EE5EA}"/>
              </a:ext>
            </a:extLst>
          </p:cNvPr>
          <p:cNvSpPr txBox="1"/>
          <p:nvPr/>
        </p:nvSpPr>
        <p:spPr>
          <a:xfrm>
            <a:off x="1745126" y="1596180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external.css</a:t>
            </a:r>
            <a:endParaRPr lang="ko-KR" alt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FD7DBD-3874-4D1A-9F72-F8FCADF98F87}"/>
              </a:ext>
            </a:extLst>
          </p:cNvPr>
          <p:cNvSpPr txBox="1"/>
          <p:nvPr/>
        </p:nvSpPr>
        <p:spPr>
          <a:xfrm>
            <a:off x="1525115" y="2238648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HTML </a:t>
            </a:r>
            <a:r>
              <a:rPr lang="ko-KR" altLang="en-US" sz="1200" dirty="0"/>
              <a:t>파일</a:t>
            </a:r>
          </a:p>
        </p:txBody>
      </p:sp>
      <p:sp>
        <p:nvSpPr>
          <p:cNvPr id="62" name="자유형 14">
            <a:extLst>
              <a:ext uri="{FF2B5EF4-FFF2-40B4-BE49-F238E27FC236}">
                <a16:creationId xmlns:a16="http://schemas.microsoft.com/office/drawing/2014/main" id="{BD6A7CC8-9FF8-4544-9062-100C852CD6C8}"/>
              </a:ext>
            </a:extLst>
          </p:cNvPr>
          <p:cNvSpPr/>
          <p:nvPr/>
        </p:nvSpPr>
        <p:spPr>
          <a:xfrm>
            <a:off x="1495154" y="2093471"/>
            <a:ext cx="468511" cy="443202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15">
            <a:extLst>
              <a:ext uri="{FF2B5EF4-FFF2-40B4-BE49-F238E27FC236}">
                <a16:creationId xmlns:a16="http://schemas.microsoft.com/office/drawing/2014/main" id="{AB931304-A149-4E24-9B88-DDCCBED1F15B}"/>
              </a:ext>
            </a:extLst>
          </p:cNvPr>
          <p:cNvSpPr/>
          <p:nvPr/>
        </p:nvSpPr>
        <p:spPr>
          <a:xfrm>
            <a:off x="1610552" y="3716743"/>
            <a:ext cx="381379" cy="2687664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20">
            <a:extLst>
              <a:ext uri="{FF2B5EF4-FFF2-40B4-BE49-F238E27FC236}">
                <a16:creationId xmlns:a16="http://schemas.microsoft.com/office/drawing/2014/main" id="{1A48E50E-9488-4200-884F-689BFCD423F7}"/>
              </a:ext>
            </a:extLst>
          </p:cNvPr>
          <p:cNvSpPr/>
          <p:nvPr/>
        </p:nvSpPr>
        <p:spPr>
          <a:xfrm>
            <a:off x="4231458" y="2003553"/>
            <a:ext cx="5602778" cy="2131813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21">
            <a:extLst>
              <a:ext uri="{FF2B5EF4-FFF2-40B4-BE49-F238E27FC236}">
                <a16:creationId xmlns:a16="http://schemas.microsoft.com/office/drawing/2014/main" id="{324DDB05-CC81-44A1-93B9-7A3AB6851AE7}"/>
              </a:ext>
            </a:extLst>
          </p:cNvPr>
          <p:cNvSpPr/>
          <p:nvPr/>
        </p:nvSpPr>
        <p:spPr>
          <a:xfrm flipV="1">
            <a:off x="5453150" y="4797441"/>
            <a:ext cx="4381086" cy="272675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사각형 설명선 16">
            <a:extLst>
              <a:ext uri="{FF2B5EF4-FFF2-40B4-BE49-F238E27FC236}">
                <a16:creationId xmlns:a16="http://schemas.microsoft.com/office/drawing/2014/main" id="{2B2B10D5-E305-4AF0-A01F-61B3A86E91F1}"/>
              </a:ext>
            </a:extLst>
          </p:cNvPr>
          <p:cNvSpPr/>
          <p:nvPr/>
        </p:nvSpPr>
        <p:spPr>
          <a:xfrm>
            <a:off x="2012450" y="6119692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12px;</a:t>
            </a:r>
          </a:p>
        </p:txBody>
      </p:sp>
      <p:sp>
        <p:nvSpPr>
          <p:cNvPr id="67" name="모서리가 둥근 사각형 설명선 17">
            <a:extLst>
              <a:ext uri="{FF2B5EF4-FFF2-40B4-BE49-F238E27FC236}">
                <a16:creationId xmlns:a16="http://schemas.microsoft.com/office/drawing/2014/main" id="{9CEE6CAF-C577-4EF2-B400-EC20E85B0710}"/>
              </a:ext>
            </a:extLst>
          </p:cNvPr>
          <p:cNvSpPr/>
          <p:nvPr/>
        </p:nvSpPr>
        <p:spPr>
          <a:xfrm>
            <a:off x="9069671" y="4214240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25px;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68FA062-9720-442A-AE89-A550DAC4A38F}"/>
              </a:ext>
            </a:extLst>
          </p:cNvPr>
          <p:cNvCxnSpPr>
            <a:stCxn id="67" idx="1"/>
          </p:cNvCxnSpPr>
          <p:nvPr/>
        </p:nvCxnSpPr>
        <p:spPr>
          <a:xfrm flipH="1">
            <a:off x="8408299" y="4484125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EE960F5-54AF-49EC-B198-5D2E0A7EE82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649171" y="5716339"/>
            <a:ext cx="1921007" cy="68806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419037D-82C7-49AE-81DE-CCA350FB41B1}"/>
              </a:ext>
            </a:extLst>
          </p:cNvPr>
          <p:cNvSpPr/>
          <p:nvPr/>
        </p:nvSpPr>
        <p:spPr>
          <a:xfrm>
            <a:off x="8408299" y="1734679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1" name="자유형 18">
            <a:extLst>
              <a:ext uri="{FF2B5EF4-FFF2-40B4-BE49-F238E27FC236}">
                <a16:creationId xmlns:a16="http://schemas.microsoft.com/office/drawing/2014/main" id="{1B9988CF-7681-4AF4-AD45-9AEE43B479D8}"/>
              </a:ext>
            </a:extLst>
          </p:cNvPr>
          <p:cNvSpPr/>
          <p:nvPr/>
        </p:nvSpPr>
        <p:spPr>
          <a:xfrm>
            <a:off x="4344984" y="3710317"/>
            <a:ext cx="5323311" cy="45770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8631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107</a:t>
            </a:fld>
            <a:endParaRPr lang="ko-KR" altLang="en-US" dirty="0"/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3F771FFA-C8A9-4B05-8AD2-1E53A0C515B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64586" y="1748092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셀렉터</a:t>
            </a:r>
            <a:r>
              <a:rPr lang="en-US" altLang="ko-KR" sz="2400" dirty="0"/>
              <a:t>(selector)</a:t>
            </a:r>
          </a:p>
          <a:p>
            <a:pPr lvl="1"/>
            <a:r>
              <a:rPr lang="en-US" altLang="ko-KR" sz="2000" dirty="0"/>
              <a:t>HTML </a:t>
            </a:r>
            <a:r>
              <a:rPr lang="ko-KR" altLang="en-US" sz="2000" dirty="0"/>
              <a:t>태그의 모양을 꾸밀 스타일 시트를 선택하는 기능</a:t>
            </a:r>
            <a:endParaRPr lang="en-US" altLang="ko-KR" sz="2000" dirty="0"/>
          </a:p>
          <a:p>
            <a:pPr lvl="2"/>
            <a:r>
              <a:rPr lang="ko-KR" altLang="en-US" sz="1800" dirty="0"/>
              <a:t>여러 유형의 </a:t>
            </a:r>
            <a:r>
              <a:rPr lang="ko-KR" altLang="en-US" sz="1800" dirty="0" err="1"/>
              <a:t>셀렉터</a:t>
            </a:r>
            <a:endParaRPr lang="ko-KR" altLang="en-US" sz="1800" dirty="0"/>
          </a:p>
          <a:p>
            <a:pPr lvl="1"/>
            <a:endParaRPr lang="en-US" altLang="ko-KR" sz="2000" dirty="0"/>
          </a:p>
          <a:p>
            <a:pPr marL="365760" lvl="1" indent="0">
              <a:buNone/>
            </a:pP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ko-KR" altLang="en-US" sz="2000" dirty="0"/>
              <a:t>웹 페이지의 모든 </a:t>
            </a:r>
            <a:r>
              <a:rPr lang="en-US" altLang="ko-KR" sz="2000" dirty="0"/>
              <a:t>&lt;h3&gt; </a:t>
            </a:r>
            <a:r>
              <a:rPr lang="ko-KR" altLang="en-US" sz="2000" dirty="0"/>
              <a:t>태그에 </a:t>
            </a:r>
            <a:r>
              <a:rPr lang="en-US" altLang="ko-KR" sz="2000" dirty="0" err="1"/>
              <a:t>color:brown</a:t>
            </a:r>
            <a:r>
              <a:rPr lang="en-US" altLang="ko-KR" sz="2000" dirty="0"/>
              <a:t> </a:t>
            </a:r>
            <a:r>
              <a:rPr lang="ko-KR" altLang="en-US" sz="2000" dirty="0"/>
              <a:t>스타일을 적용</a:t>
            </a:r>
            <a:endParaRPr lang="en-US" altLang="ko-KR" sz="2000" dirty="0"/>
          </a:p>
          <a:p>
            <a:pPr marL="365760" lvl="1" indent="0">
              <a:buNone/>
            </a:pPr>
            <a:r>
              <a:rPr lang="en-US" altLang="ko-KR" sz="2000" dirty="0"/>
              <a:t>        </a:t>
            </a:r>
            <a:r>
              <a:rPr lang="ko-KR" altLang="en-US" sz="2000" dirty="0"/>
              <a:t>하는 </a:t>
            </a:r>
            <a:r>
              <a:rPr lang="ko-KR" altLang="en-US" sz="2000" dirty="0" err="1"/>
              <a:t>셀렉터</a:t>
            </a:r>
            <a:r>
              <a:rPr lang="ko-KR" altLang="en-US" sz="2000" dirty="0"/>
              <a:t> </a:t>
            </a:r>
            <a:r>
              <a:rPr lang="en-US" altLang="ko-KR" sz="2000" dirty="0"/>
              <a:t>h3</a:t>
            </a:r>
            <a:r>
              <a:rPr lang="ko-KR" altLang="en-US" sz="2000" dirty="0"/>
              <a:t>를 만든 사례</a:t>
            </a:r>
            <a:r>
              <a:rPr lang="en-US" altLang="ko-KR" sz="2000" dirty="0"/>
              <a:t> </a:t>
            </a:r>
            <a:endParaRPr lang="ko-KR" altLang="en-US" sz="2000" dirty="0"/>
          </a:p>
          <a:p>
            <a:pPr lvl="1"/>
            <a:endParaRPr lang="ko-KR" altLang="en-US" sz="2000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18D2F55-DD7E-4636-B091-3649CBCB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610" y="4412388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815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err="1"/>
              <a:t>셀렉터</a:t>
            </a:r>
            <a:r>
              <a:rPr lang="ko-KR" altLang="en-US" dirty="0"/>
              <a:t> 설명을 위한 샘플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108</a:t>
            </a:fld>
            <a:endParaRPr lang="ko-KR" altLang="en-US" dirty="0"/>
          </a:p>
        </p:txBody>
      </p:sp>
      <p:sp>
        <p:nvSpPr>
          <p:cNvPr id="39" name="모서리가 둥근 직사각형 4">
            <a:extLst>
              <a:ext uri="{FF2B5EF4-FFF2-40B4-BE49-F238E27FC236}">
                <a16:creationId xmlns:a16="http://schemas.microsoft.com/office/drawing/2014/main" id="{5B219BB0-EF4C-4402-BDE9-D528859B53A7}"/>
              </a:ext>
            </a:extLst>
          </p:cNvPr>
          <p:cNvSpPr/>
          <p:nvPr/>
        </p:nvSpPr>
        <p:spPr>
          <a:xfrm>
            <a:off x="2353190" y="2227908"/>
            <a:ext cx="4392488" cy="3827502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/>
              <a:t>	&lt;div&gt;2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&lt;/strong&gt;&lt;/div&gt;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&lt;li&gt;HTML5&lt;/li&gt;</a:t>
            </a:r>
          </a:p>
          <a:p>
            <a:pPr defTabSz="180000"/>
            <a:r>
              <a:rPr lang="en-US" altLang="ko-KR" sz="1400" dirty="0"/>
              <a:t>		&lt;li&gt;&lt;strong&gt;CSS&lt;/strong&gt;&lt;/li&gt;</a:t>
            </a:r>
          </a:p>
          <a:p>
            <a:pPr defTabSz="180000"/>
            <a:r>
              <a:rPr lang="en-US" altLang="ko-KR" sz="1400" dirty="0"/>
              <a:t>		&lt;li&gt;JAVASCRIPT&lt;/li&gt;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F392FF5-C359-416D-BCD4-CB04CAF4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694" y="2340336"/>
            <a:ext cx="2660627" cy="33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376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109</a:t>
            </a:fld>
            <a:endParaRPr lang="ko-KR" altLang="en-US" dirty="0"/>
          </a:p>
        </p:txBody>
      </p:sp>
      <p:sp>
        <p:nvSpPr>
          <p:cNvPr id="51" name="내용 개체 틀 6">
            <a:extLst>
              <a:ext uri="{FF2B5EF4-FFF2-40B4-BE49-F238E27FC236}">
                <a16:creationId xmlns:a16="http://schemas.microsoft.com/office/drawing/2014/main" id="{61FE6209-C470-4AE8-B0AC-5AD83E6054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56069" y="1871176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태그 이름 </a:t>
            </a:r>
            <a:r>
              <a:rPr lang="ko-KR" altLang="en-US" sz="2400" dirty="0" err="1"/>
              <a:t>셀렉터</a:t>
            </a:r>
            <a:endParaRPr lang="en-US" altLang="ko-KR" sz="2400" dirty="0"/>
          </a:p>
          <a:p>
            <a:pPr lvl="1"/>
            <a:r>
              <a:rPr lang="ko-KR" altLang="en-US" sz="2000" dirty="0"/>
              <a:t>태그 이름이 </a:t>
            </a:r>
            <a:r>
              <a:rPr lang="ko-KR" altLang="en-US" sz="2000" dirty="0" err="1"/>
              <a:t>셀렉터로</a:t>
            </a:r>
            <a:r>
              <a:rPr lang="ko-KR" altLang="en-US" sz="2000" dirty="0"/>
              <a:t> 사용되는 유형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셀렉터와</a:t>
            </a:r>
            <a:r>
              <a:rPr lang="ko-KR" altLang="en-US" sz="2000" dirty="0"/>
              <a:t> 같은 이름의 모든 태그에 </a:t>
            </a:r>
            <a:r>
              <a:rPr lang="en-US" altLang="ko-KR" sz="2000" dirty="0"/>
              <a:t>CSS3 </a:t>
            </a:r>
            <a:r>
              <a:rPr lang="ko-KR" altLang="en-US" sz="2000" dirty="0"/>
              <a:t>스타일 시트 적용</a:t>
            </a:r>
          </a:p>
          <a:p>
            <a:pPr lvl="1"/>
            <a:endParaRPr lang="ko-KR" altLang="en-US" sz="20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C2B242B-A4FA-4530-BDFF-D25C7A9CA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045" y="3455352"/>
            <a:ext cx="6666548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0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49775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기준 웹 브라우저의 시장 점유율 </a:t>
            </a:r>
            <a:r>
              <a:rPr lang="ko-KR" altLang="en-US" dirty="0" err="1"/>
              <a:t>비교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웹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11D6CC2-55F5-4D74-B435-B054ED7C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126" y="1589312"/>
            <a:ext cx="5184576" cy="2365057"/>
          </a:xfrm>
          <a:prstGeom prst="rect">
            <a:avLst/>
          </a:prstGeom>
          <a:ln>
            <a:solidFill>
              <a:srgbClr val="53D2FF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1569D3E-24E7-4714-B97B-66E8D842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42" y="4094764"/>
            <a:ext cx="5184576" cy="2346947"/>
          </a:xfrm>
          <a:prstGeom prst="rect">
            <a:avLst/>
          </a:prstGeom>
          <a:ln>
            <a:solidFill>
              <a:srgbClr val="53D2FF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72B1A84-898A-4DD3-A1E1-655B6D70EC4A}"/>
              </a:ext>
            </a:extLst>
          </p:cNvPr>
          <p:cNvSpPr txBox="1"/>
          <p:nvPr/>
        </p:nvSpPr>
        <p:spPr>
          <a:xfrm>
            <a:off x="2668736" y="1790508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/>
              <a:t>데스크톱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브라우저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점유율 비교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95F9CA-626F-4AF0-99C4-AD778E544452}"/>
              </a:ext>
            </a:extLst>
          </p:cNvPr>
          <p:cNvSpPr txBox="1"/>
          <p:nvPr/>
        </p:nvSpPr>
        <p:spPr>
          <a:xfrm>
            <a:off x="2668736" y="409476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 err="1"/>
              <a:t>모바일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태블릿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브라우저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점유율 비교</a:t>
            </a:r>
          </a:p>
        </p:txBody>
      </p:sp>
    </p:spTree>
    <p:extLst>
      <p:ext uri="{BB962C8B-B14F-4D97-AF65-F5344CB8AC3E}">
        <p14:creationId xmlns:p14="http://schemas.microsoft.com/office/powerpoint/2010/main" val="36306729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110</a:t>
            </a:fld>
            <a:endParaRPr lang="ko-KR" altLang="en-US" dirty="0"/>
          </a:p>
        </p:txBody>
      </p:sp>
      <p:sp>
        <p:nvSpPr>
          <p:cNvPr id="39" name="내용 개체 틀 21">
            <a:extLst>
              <a:ext uri="{FF2B5EF4-FFF2-40B4-BE49-F238E27FC236}">
                <a16:creationId xmlns:a16="http://schemas.microsoft.com/office/drawing/2014/main" id="{E49B2146-E9B8-4073-ADE8-F4B511C985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64586" y="1808524"/>
            <a:ext cx="8153400" cy="504056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점</a:t>
            </a:r>
            <a:r>
              <a:rPr lang="en-US" altLang="ko-KR" sz="2400" dirty="0"/>
              <a:t>(.)</a:t>
            </a:r>
            <a:r>
              <a:rPr lang="ko-KR" altLang="en-US" sz="2400" dirty="0"/>
              <a:t>으로 시작하는 이름의 </a:t>
            </a:r>
            <a:r>
              <a:rPr lang="ko-KR" altLang="en-US" sz="2400" dirty="0" err="1"/>
              <a:t>셀렉터</a:t>
            </a:r>
            <a:endParaRPr lang="en-US" altLang="ko-KR" sz="2400" dirty="0"/>
          </a:p>
          <a:p>
            <a:r>
              <a:rPr lang="en-US" altLang="ko-KR" sz="2400" dirty="0"/>
              <a:t>HTML </a:t>
            </a:r>
            <a:r>
              <a:rPr lang="ko-KR" altLang="en-US" sz="2400" dirty="0"/>
              <a:t>태그의 </a:t>
            </a:r>
            <a:r>
              <a:rPr lang="en-US" altLang="ko-KR" sz="2400" dirty="0"/>
              <a:t>class </a:t>
            </a:r>
            <a:r>
              <a:rPr lang="ko-KR" altLang="en-US" sz="2400" dirty="0"/>
              <a:t>속성으로만 지정 가능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 err="1"/>
              <a:t>body</a:t>
            </a:r>
            <a:r>
              <a:rPr lang="en-US" altLang="ko-KR" sz="2000" b="1" dirty="0" err="1"/>
              <a:t>.main</a:t>
            </a:r>
            <a:r>
              <a:rPr lang="en-US" altLang="ko-KR" sz="2000" dirty="0"/>
              <a:t> { background : </a:t>
            </a:r>
            <a:r>
              <a:rPr lang="en-US" altLang="ko-KR" sz="2000" dirty="0" err="1"/>
              <a:t>aliceblue</a:t>
            </a:r>
            <a:r>
              <a:rPr lang="en-US" altLang="ko-KR" sz="2000" dirty="0"/>
              <a:t>; }</a:t>
            </a:r>
          </a:p>
          <a:p>
            <a:pPr lvl="2"/>
            <a:r>
              <a:rPr lang="en-US" altLang="ko-KR" sz="1800" dirty="0"/>
              <a:t>&lt;body class=“main”&gt; </a:t>
            </a:r>
            <a:r>
              <a:rPr lang="ko-KR" altLang="en-US" sz="1800" dirty="0"/>
              <a:t>태그에만</a:t>
            </a:r>
            <a:r>
              <a:rPr lang="en-US" altLang="ko-KR" sz="1800" dirty="0"/>
              <a:t> </a:t>
            </a:r>
            <a:r>
              <a:rPr lang="ko-KR" altLang="en-US" sz="1800" dirty="0"/>
              <a:t>적용 가능</a:t>
            </a:r>
            <a:endParaRPr lang="en-US" altLang="ko-KR" sz="1800" dirty="0"/>
          </a:p>
          <a:p>
            <a:pPr marL="45720" indent="0">
              <a:buNone/>
            </a:pPr>
            <a:endParaRPr lang="ko-KR" altLang="en-US" sz="24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C24562B-6BC8-4D9C-BD7A-76B72F355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46" y="2672620"/>
            <a:ext cx="6729413" cy="30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379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id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111</a:t>
            </a:fld>
            <a:endParaRPr lang="ko-KR" altLang="en-US" dirty="0"/>
          </a:p>
        </p:txBody>
      </p:sp>
      <p:sp>
        <p:nvSpPr>
          <p:cNvPr id="51" name="내용 개체 틀 15">
            <a:extLst>
              <a:ext uri="{FF2B5EF4-FFF2-40B4-BE49-F238E27FC236}">
                <a16:creationId xmlns:a16="http://schemas.microsoft.com/office/drawing/2014/main" id="{580A6E0A-FC37-4DA5-877C-7CF90D89D1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158815" y="1791898"/>
            <a:ext cx="8153400" cy="5040560"/>
          </a:xfrm>
        </p:spPr>
        <p:txBody>
          <a:bodyPr>
            <a:normAutofit lnSpcReduction="10000"/>
          </a:bodyPr>
          <a:lstStyle/>
          <a:p>
            <a:r>
              <a:rPr lang="en-US" altLang="ko-KR" sz="2400" dirty="0"/>
              <a:t>#</a:t>
            </a:r>
            <a:r>
              <a:rPr lang="ko-KR" altLang="en-US" sz="2400" dirty="0"/>
              <a:t>으로 시작하는 이름의 </a:t>
            </a:r>
            <a:r>
              <a:rPr lang="ko-KR" altLang="en-US" sz="2400" dirty="0" err="1"/>
              <a:t>셀렉터</a:t>
            </a:r>
            <a:endParaRPr lang="en-US" altLang="ko-KR" sz="2400" dirty="0"/>
          </a:p>
          <a:p>
            <a:r>
              <a:rPr lang="en-US" altLang="ko-KR" sz="2400" dirty="0"/>
              <a:t>HTML </a:t>
            </a:r>
            <a:r>
              <a:rPr lang="ko-KR" altLang="en-US" sz="2400" dirty="0"/>
              <a:t>태그의 </a:t>
            </a:r>
            <a:r>
              <a:rPr lang="en-US" altLang="ko-KR" sz="2400" dirty="0"/>
              <a:t>id </a:t>
            </a:r>
            <a:r>
              <a:rPr lang="ko-KR" altLang="en-US" sz="2400" dirty="0"/>
              <a:t>속성으로만 지정 가능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lvl="1"/>
            <a:r>
              <a:rPr lang="en-US" altLang="ko-KR" sz="2000" dirty="0" err="1"/>
              <a:t>div#etc</a:t>
            </a:r>
            <a:r>
              <a:rPr lang="en-US" altLang="ko-KR" sz="2000" dirty="0"/>
              <a:t> { background : </a:t>
            </a:r>
            <a:r>
              <a:rPr lang="en-US" altLang="ko-KR" sz="2000" dirty="0" err="1"/>
              <a:t>mistyrose</a:t>
            </a:r>
            <a:r>
              <a:rPr lang="en-US" altLang="ko-KR" sz="2000" dirty="0"/>
              <a:t>; }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셀렉터는</a:t>
            </a:r>
            <a:r>
              <a:rPr lang="ko-KR" altLang="en-US" sz="2000" dirty="0"/>
              <a:t> 다음 사용 불가능</a:t>
            </a:r>
            <a:endParaRPr lang="en-US" altLang="ko-KR" sz="2000" dirty="0"/>
          </a:p>
          <a:p>
            <a:pPr marL="365760" lvl="1" indent="0">
              <a:buNone/>
            </a:pPr>
            <a:r>
              <a:rPr lang="en-US" altLang="ko-KR" sz="2000" dirty="0"/>
              <a:t>         &lt;p </a:t>
            </a:r>
            <a:r>
              <a:rPr lang="en-US" altLang="ko-KR" sz="2000" strike="sngStrike" dirty="0"/>
              <a:t>id="</a:t>
            </a:r>
            <a:r>
              <a:rPr lang="en-US" altLang="ko-KR" sz="2000" strike="sngStrike" dirty="0" err="1"/>
              <a:t>etc</a:t>
            </a:r>
            <a:r>
              <a:rPr lang="en-US" altLang="ko-KR" sz="2000" strike="sngStrike" dirty="0"/>
              <a:t>"</a:t>
            </a:r>
            <a:r>
              <a:rPr lang="en-US" altLang="ko-KR" sz="2000" dirty="0"/>
              <a:t>&gt;</a:t>
            </a:r>
            <a:r>
              <a:rPr lang="ko-KR" altLang="en-US" sz="2000" dirty="0"/>
              <a:t>안녕하세요</a:t>
            </a:r>
            <a:r>
              <a:rPr lang="en-US" altLang="ko-KR" sz="2000" dirty="0"/>
              <a:t>&lt;/p&gt;</a:t>
            </a:r>
            <a:endParaRPr lang="ko-KR" altLang="en-US" sz="2000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5705833-12CD-4D71-AEC3-8FE6C5491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75" y="2728002"/>
            <a:ext cx="6775133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318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err="1"/>
              <a:t>셀렉터</a:t>
            </a:r>
            <a:r>
              <a:rPr lang="ko-KR" altLang="en-US" dirty="0"/>
              <a:t> 조합하기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112</a:t>
            </a:fld>
            <a:endParaRPr lang="ko-KR" altLang="en-US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F5F0AE77-510B-4FCD-B5BF-27B7F4D2EE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17004" y="1817440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2 </a:t>
            </a:r>
            <a:r>
              <a:rPr lang="ko-KR" altLang="en-US" sz="2000" dirty="0"/>
              <a:t>개 이상의 </a:t>
            </a:r>
            <a:r>
              <a:rPr lang="ko-KR" altLang="en-US" sz="2000" dirty="0" err="1"/>
              <a:t>셀렉터</a:t>
            </a:r>
            <a:r>
              <a:rPr lang="ko-KR" altLang="en-US" sz="2000" dirty="0"/>
              <a:t> 조합</a:t>
            </a:r>
            <a:endParaRPr lang="en-US" altLang="ko-KR" sz="2000" dirty="0"/>
          </a:p>
          <a:p>
            <a:pPr lvl="1"/>
            <a:r>
              <a:rPr lang="ko-KR" altLang="en-US" sz="1800" dirty="0"/>
              <a:t>조합에 적합한 </a:t>
            </a:r>
            <a:r>
              <a:rPr lang="en-US" altLang="ko-KR" sz="1800" dirty="0"/>
              <a:t>HTML </a:t>
            </a:r>
            <a:r>
              <a:rPr lang="ko-KR" altLang="en-US" sz="1800" dirty="0"/>
              <a:t>태그에만 적용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자식 </a:t>
            </a:r>
            <a:r>
              <a:rPr lang="ko-KR" altLang="en-US" sz="2000" dirty="0" err="1"/>
              <a:t>셀렉터</a:t>
            </a:r>
            <a:r>
              <a:rPr lang="en-US" altLang="ko-KR" sz="2000" dirty="0"/>
              <a:t>(child selector)</a:t>
            </a:r>
          </a:p>
          <a:p>
            <a:pPr lvl="1"/>
            <a:r>
              <a:rPr lang="en-US" altLang="ko-KR" sz="1800" dirty="0" err="1"/>
              <a:t>부모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자식</a:t>
            </a:r>
            <a:r>
              <a:rPr lang="en-US" altLang="ko-KR" sz="1800" dirty="0"/>
              <a:t> </a:t>
            </a:r>
            <a:r>
              <a:rPr lang="en-US" altLang="ko-KR" sz="1800" dirty="0" err="1"/>
              <a:t>관계인</a:t>
            </a:r>
            <a:r>
              <a:rPr lang="en-US" altLang="ko-KR" sz="1800" dirty="0"/>
              <a:t> 두 </a:t>
            </a:r>
            <a:r>
              <a:rPr lang="en-US" altLang="ko-KR" sz="1800" dirty="0" err="1"/>
              <a:t>셀렉터를</a:t>
            </a:r>
            <a:r>
              <a:rPr lang="en-US" altLang="ko-KR" sz="1800" dirty="0"/>
              <a:t> ‘&gt;’ </a:t>
            </a:r>
            <a:r>
              <a:rPr lang="en-US" altLang="ko-KR" sz="1800" dirty="0" err="1"/>
              <a:t>기호로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조합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marL="365760" lvl="1" indent="0"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) div &gt; strong { color : </a:t>
            </a:r>
            <a:r>
              <a:rPr lang="en-US" altLang="ko-KR" sz="1800" dirty="0" err="1"/>
              <a:t>dodgerblue</a:t>
            </a:r>
            <a:r>
              <a:rPr lang="en-US" altLang="ko-KR" sz="1800" dirty="0"/>
              <a:t>; } </a:t>
            </a:r>
          </a:p>
          <a:p>
            <a:pPr lvl="2"/>
            <a:r>
              <a:rPr lang="en-US" altLang="ko-KR" sz="1600" dirty="0"/>
              <a:t>&lt;div&gt;</a:t>
            </a:r>
            <a:r>
              <a:rPr lang="ko-KR" altLang="en-US" sz="1600" dirty="0"/>
              <a:t>의 직계 자식인 </a:t>
            </a:r>
            <a:r>
              <a:rPr lang="en-US" altLang="ko-KR" sz="1600" dirty="0"/>
              <a:t>&lt;strong&gt;</a:t>
            </a:r>
            <a:r>
              <a:rPr lang="ko-KR" altLang="en-US" sz="1600" dirty="0"/>
              <a:t>에 적용되는 스타일 시트 </a:t>
            </a:r>
            <a:endParaRPr lang="en-US" altLang="ko-KR" sz="1600" dirty="0"/>
          </a:p>
          <a:p>
            <a:pPr marL="685800" lvl="2" indent="0">
              <a:buNone/>
            </a:pPr>
            <a:endParaRPr lang="en-US" altLang="ko-KR" sz="1600" dirty="0"/>
          </a:p>
          <a:p>
            <a:r>
              <a:rPr lang="ko-KR" altLang="en-US" sz="2000" dirty="0"/>
              <a:t>자손 </a:t>
            </a:r>
            <a:r>
              <a:rPr lang="ko-KR" altLang="en-US" sz="2000" dirty="0" err="1"/>
              <a:t>셀렉터</a:t>
            </a:r>
            <a:r>
              <a:rPr lang="en-US" altLang="ko-KR" sz="2000" dirty="0"/>
              <a:t>(descendent selector)</a:t>
            </a:r>
          </a:p>
          <a:p>
            <a:pPr lvl="1"/>
            <a:r>
              <a:rPr lang="ko-KR" altLang="en-US" sz="1800" dirty="0"/>
              <a:t>자손 관계인 </a:t>
            </a:r>
            <a:r>
              <a:rPr lang="en-US" altLang="ko-KR" sz="1800" dirty="0"/>
              <a:t>2 </a:t>
            </a:r>
            <a:r>
              <a:rPr lang="ko-KR" altLang="en-US" sz="1800" dirty="0"/>
              <a:t>개 이상의 태그 나열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marL="365760" lvl="1" indent="0"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en-US" altLang="ko-KR" sz="1800" dirty="0" err="1"/>
              <a:t>ul</a:t>
            </a:r>
            <a:r>
              <a:rPr lang="en-US" altLang="ko-KR" sz="1800" dirty="0"/>
              <a:t> strong { color : </a:t>
            </a:r>
            <a:r>
              <a:rPr lang="en-US" altLang="ko-KR" sz="1800" dirty="0" err="1"/>
              <a:t>dodgerblue</a:t>
            </a:r>
            <a:r>
              <a:rPr lang="en-US" altLang="ko-KR" sz="1800" dirty="0"/>
              <a:t>; }</a:t>
            </a:r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ul</a:t>
            </a:r>
            <a:r>
              <a:rPr lang="en-US" altLang="ko-KR" sz="1600" dirty="0"/>
              <a:t>&gt;</a:t>
            </a:r>
            <a:r>
              <a:rPr lang="ko-KR" altLang="en-US" sz="1600" dirty="0"/>
              <a:t>의 자손 </a:t>
            </a:r>
            <a:r>
              <a:rPr lang="en-US" altLang="ko-KR" sz="1600" dirty="0"/>
              <a:t>&lt;strong&gt;</a:t>
            </a:r>
            <a:r>
              <a:rPr lang="ko-KR" altLang="en-US" sz="1600" dirty="0"/>
              <a:t>에 적용되는 스타일 시트 </a:t>
            </a:r>
          </a:p>
          <a:p>
            <a:pPr lvl="2"/>
            <a:endParaRPr lang="ko-KR" altLang="en-US" sz="1600" dirty="0"/>
          </a:p>
          <a:p>
            <a:pPr lvl="2"/>
            <a:endParaRPr lang="en-US" altLang="ko-KR" sz="1600" dirty="0"/>
          </a:p>
          <a:p>
            <a:pPr lvl="1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012040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113</a:t>
            </a:fld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F1A39A6-B9C5-45B7-95F5-6FC75567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948" y="2160600"/>
            <a:ext cx="8829675" cy="4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16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셀렉터와</a:t>
            </a:r>
            <a:r>
              <a:rPr lang="ko-KR" altLang="en-US" dirty="0"/>
              <a:t> 속성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114</a:t>
            </a:fld>
            <a:endParaRPr lang="ko-KR" altLang="en-US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06B33E37-7B33-4800-8C46-23B10510DB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64586" y="1880092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전체 </a:t>
            </a:r>
            <a:r>
              <a:rPr lang="ko-KR" altLang="en-US" sz="2000" dirty="0" err="1"/>
              <a:t>셀렉터</a:t>
            </a:r>
            <a:r>
              <a:rPr lang="en-US" altLang="ko-KR" sz="2000" dirty="0"/>
              <a:t>(universal selector)</a:t>
            </a:r>
          </a:p>
          <a:p>
            <a:pPr lvl="1"/>
            <a:r>
              <a:rPr lang="ko-KR" altLang="en-US" sz="1800" dirty="0"/>
              <a:t>와일드 문자</a:t>
            </a:r>
            <a:r>
              <a:rPr lang="en-US" altLang="ko-KR" sz="1800" dirty="0"/>
              <a:t>(*)</a:t>
            </a:r>
            <a:r>
              <a:rPr lang="ko-KR" altLang="en-US" sz="1800" dirty="0"/>
              <a:t>를 사용하여 모든 태그에 적용시키는 </a:t>
            </a:r>
            <a:r>
              <a:rPr lang="ko-KR" altLang="en-US" sz="1800" dirty="0" err="1"/>
              <a:t>셀렉터</a:t>
            </a:r>
            <a:endParaRPr lang="en-US" altLang="ko-KR" sz="1800" dirty="0"/>
          </a:p>
          <a:p>
            <a:pPr marL="365760" lvl="1" indent="0">
              <a:buNone/>
            </a:pPr>
            <a:endParaRPr lang="en-US" altLang="ko-KR" sz="1800" dirty="0"/>
          </a:p>
          <a:p>
            <a:pPr marL="365760" lvl="1" indent="0"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) * { color : green; }</a:t>
            </a:r>
          </a:p>
          <a:p>
            <a:pPr marL="365760" lvl="1" indent="0">
              <a:buNone/>
            </a:pPr>
            <a:r>
              <a:rPr lang="en-US" altLang="ko-KR" sz="1800" dirty="0"/>
              <a:t> </a:t>
            </a:r>
            <a:r>
              <a:rPr lang="ko-KR" altLang="en-US" sz="1600" dirty="0"/>
              <a:t>웹 페이지의 모든 태그에 적용</a:t>
            </a:r>
            <a:r>
              <a:rPr lang="en-US" altLang="ko-KR" sz="1600" dirty="0"/>
              <a:t>. </a:t>
            </a:r>
            <a:r>
              <a:rPr lang="ko-KR" altLang="en-US" sz="1600" dirty="0"/>
              <a:t>텍스트 색을 </a:t>
            </a:r>
            <a:r>
              <a:rPr lang="en-US" altLang="ko-KR" sz="1600" dirty="0"/>
              <a:t>green</a:t>
            </a:r>
            <a:r>
              <a:rPr lang="ko-KR" altLang="en-US" sz="1600" dirty="0"/>
              <a:t>으로 칠함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ko-KR" altLang="en-US" sz="2000" dirty="0"/>
              <a:t>속성 </a:t>
            </a:r>
            <a:r>
              <a:rPr lang="ko-KR" altLang="en-US" sz="2000" dirty="0" err="1"/>
              <a:t>셀렉터</a:t>
            </a:r>
            <a:endParaRPr lang="en-US" altLang="ko-KR" sz="2000" dirty="0"/>
          </a:p>
          <a:p>
            <a:pPr lvl="1"/>
            <a:r>
              <a:rPr lang="en-US" altLang="ko-KR" sz="1800" dirty="0"/>
              <a:t>HTML </a:t>
            </a:r>
            <a:r>
              <a:rPr lang="ko-KR" altLang="en-US" sz="1800" dirty="0"/>
              <a:t>태그의 특정 속성</a:t>
            </a:r>
            <a:r>
              <a:rPr lang="en-US" altLang="ko-KR" sz="1800" dirty="0"/>
              <a:t>(attribute)</a:t>
            </a:r>
            <a:r>
              <a:rPr lang="ko-KR" altLang="en-US" sz="1800" dirty="0"/>
              <a:t>에 대해 값이 일치하는 태그에만 스타일을 적용하는 </a:t>
            </a:r>
            <a:r>
              <a:rPr lang="ko-KR" altLang="en-US" sz="1800" dirty="0" err="1"/>
              <a:t>셀렉터</a:t>
            </a:r>
            <a:endParaRPr lang="ko-KR" altLang="en-US" sz="1800" dirty="0"/>
          </a:p>
          <a:p>
            <a:pPr marL="365760" lvl="1" indent="0">
              <a:buNone/>
            </a:pPr>
            <a:endParaRPr lang="en-US" altLang="ko-KR" sz="1800" dirty="0"/>
          </a:p>
          <a:p>
            <a:pPr marL="365760" lvl="1" indent="0"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) input[type=text] { color : red; } </a:t>
            </a:r>
          </a:p>
          <a:p>
            <a:pPr lvl="2"/>
            <a:r>
              <a:rPr lang="en-US" altLang="ko-KR" sz="1600" dirty="0"/>
              <a:t>type </a:t>
            </a:r>
            <a:r>
              <a:rPr lang="ko-KR" altLang="en-US" sz="1600" dirty="0"/>
              <a:t>속성값이 “</a:t>
            </a:r>
            <a:r>
              <a:rPr lang="en-US" altLang="ko-KR" sz="1600" dirty="0"/>
              <a:t>text”</a:t>
            </a:r>
            <a:r>
              <a:rPr lang="ko-KR" altLang="en-US" sz="1600" dirty="0"/>
              <a:t>인 </a:t>
            </a:r>
            <a:r>
              <a:rPr lang="en-US" altLang="ko-KR" sz="1600" dirty="0"/>
              <a:t>&lt;input&gt; </a:t>
            </a:r>
            <a:r>
              <a:rPr lang="ko-KR" altLang="en-US" sz="1600" dirty="0"/>
              <a:t>태그에 적용</a:t>
            </a:r>
            <a:endParaRPr lang="en-US" altLang="ko-KR" sz="1600" dirty="0"/>
          </a:p>
          <a:p>
            <a:pPr lvl="2"/>
            <a:r>
              <a:rPr lang="en-US" altLang="ko-KR" sz="1600" dirty="0"/>
              <a:t>&lt;input</a:t>
            </a:r>
            <a:r>
              <a:rPr lang="ko-KR" altLang="en-US" sz="1600" dirty="0"/>
              <a:t> </a:t>
            </a:r>
            <a:r>
              <a:rPr lang="en-US" altLang="ko-KR" sz="1600" dirty="0"/>
              <a:t>type=“text”&gt;</a:t>
            </a:r>
            <a:endParaRPr lang="ko-KR" altLang="en-US" sz="16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876987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(pseudo-class)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115</a:t>
            </a:fld>
            <a:endParaRPr lang="ko-KR" altLang="en-US" dirty="0"/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A64A3239-6695-4088-B3F2-825D60B47517}"/>
              </a:ext>
            </a:extLst>
          </p:cNvPr>
          <p:cNvSpPr txBox="1">
            <a:spLocks/>
          </p:cNvSpPr>
          <p:nvPr/>
        </p:nvSpPr>
        <p:spPr>
          <a:xfrm>
            <a:off x="2084001" y="1731467"/>
            <a:ext cx="8153400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어떤 조건이나 상황에서 스타일을 적용하도록 만든 셀렉터</a:t>
            </a:r>
            <a:endParaRPr lang="en-US" altLang="ko-KR" sz="2000"/>
          </a:p>
          <a:p>
            <a:pPr lvl="1"/>
            <a:r>
              <a:rPr lang="en-US" altLang="ko-KR" sz="1800"/>
              <a:t>40</a:t>
            </a:r>
            <a:r>
              <a:rPr lang="ko-KR" altLang="en-US" sz="1800"/>
              <a:t>개 이상의 많은 가상 클래스 셀렉터 있음</a:t>
            </a:r>
            <a:endParaRPr lang="en-US" altLang="ko-KR" sz="1800"/>
          </a:p>
          <a:p>
            <a:pPr marL="685800" lvl="2" indent="0">
              <a:buFont typeface="Arial" panose="020B0604020202020204" pitchFamily="34" charset="0"/>
              <a:buNone/>
            </a:pPr>
            <a:r>
              <a:rPr lang="ko-KR" altLang="en-US" sz="1600"/>
              <a:t>예</a:t>
            </a:r>
            <a:r>
              <a:rPr lang="en-US" altLang="ko-KR" sz="1600"/>
              <a:t>1) a:visited { color : green; }</a:t>
            </a:r>
          </a:p>
          <a:p>
            <a:pPr lvl="3"/>
            <a:r>
              <a:rPr lang="ko-KR" altLang="en-US" sz="1400"/>
              <a:t>방문한 </a:t>
            </a:r>
            <a:r>
              <a:rPr lang="en-US" altLang="ko-KR" sz="1400"/>
              <a:t>&lt;a&gt;</a:t>
            </a:r>
            <a:r>
              <a:rPr lang="ko-KR" altLang="en-US" sz="1400"/>
              <a:t>의 링크 텍스트 색을 </a:t>
            </a:r>
            <a:r>
              <a:rPr lang="en-US" altLang="ko-KR" sz="1400"/>
              <a:t>green</a:t>
            </a:r>
            <a:r>
              <a:rPr lang="ko-KR" altLang="en-US" sz="1400"/>
              <a:t>으로 출력</a:t>
            </a:r>
            <a:endParaRPr lang="en-US" altLang="ko-KR" sz="1400"/>
          </a:p>
          <a:p>
            <a:pPr marL="685800" lvl="2" indent="0">
              <a:buFont typeface="Arial" panose="020B0604020202020204" pitchFamily="34" charset="0"/>
              <a:buNone/>
            </a:pPr>
            <a:r>
              <a:rPr lang="ko-KR" altLang="en-US" sz="1600"/>
              <a:t>예</a:t>
            </a:r>
            <a:r>
              <a:rPr lang="en-US" altLang="ko-KR" sz="1600"/>
              <a:t>2) li:hover { background : yellowgreen; } </a:t>
            </a:r>
          </a:p>
          <a:p>
            <a:pPr lvl="3" fontAlgn="base" latinLnBrk="0"/>
            <a:r>
              <a:rPr lang="en-US" altLang="ko-KR" sz="1400"/>
              <a:t>&lt;li&gt; </a:t>
            </a:r>
            <a:r>
              <a:rPr lang="ko-KR" altLang="en-US" sz="1400"/>
              <a:t>태그에 마우스가 올라오면</a:t>
            </a:r>
            <a:r>
              <a:rPr lang="en-US" altLang="ko-KR" sz="1400"/>
              <a:t>, yellowgreen</a:t>
            </a:r>
            <a:r>
              <a:rPr lang="ko-KR" altLang="en-US" sz="1400"/>
              <a:t>을 배경색으로 출력</a:t>
            </a:r>
            <a:r>
              <a:rPr lang="en-US" altLang="ko-KR" sz="1400"/>
              <a:t>, </a:t>
            </a:r>
            <a:r>
              <a:rPr lang="ko-KR" altLang="en-US" sz="1400"/>
              <a:t>내려가면 복귀</a:t>
            </a:r>
          </a:p>
          <a:p>
            <a:pPr lvl="1"/>
            <a:endParaRPr lang="en-US" altLang="ko-KR" sz="1800"/>
          </a:p>
          <a:p>
            <a:pPr lvl="2"/>
            <a:endParaRPr lang="en-US" altLang="ko-KR" sz="1600"/>
          </a:p>
          <a:p>
            <a:pPr lvl="1"/>
            <a:endParaRPr lang="ko-KR" altLang="en-US" sz="1800"/>
          </a:p>
          <a:p>
            <a:endParaRPr lang="ko-KR" altLang="en-US" sz="2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E19D8DF-15AD-42D8-A403-90FF9C42C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993" y="3891707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210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:</a:t>
            </a:r>
            <a:r>
              <a:rPr lang="en-US" altLang="ko-KR" dirty="0" err="1"/>
              <a:t>firstletter</a:t>
            </a:r>
            <a:r>
              <a:rPr lang="ko-KR" altLang="en-US" dirty="0"/>
              <a:t>와 </a:t>
            </a:r>
            <a:r>
              <a:rPr lang="en-US" altLang="ko-KR" dirty="0"/>
              <a:t>:hover</a:t>
            </a:r>
            <a:r>
              <a:rPr lang="ko-KR" altLang="en-US" dirty="0"/>
              <a:t>의 사용 사례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116</a:t>
            </a:fld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2325A5E-BE35-4F8B-8B89-1307EAA5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58" y="2198690"/>
            <a:ext cx="8718233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725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활용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117</a:t>
            </a:fld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8113200-72C2-44CD-A295-752F9EDE0C43}"/>
              </a:ext>
            </a:extLst>
          </p:cNvPr>
          <p:cNvSpPr/>
          <p:nvPr/>
        </p:nvSpPr>
        <p:spPr>
          <a:xfrm>
            <a:off x="1763064" y="1539033"/>
            <a:ext cx="3637470" cy="5101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&lt;head&gt;&lt;title&gt;</a:t>
            </a:r>
            <a:r>
              <a:rPr lang="ko-KR" altLang="en-US" sz="1050" dirty="0" err="1"/>
              <a:t>셀렉터</a:t>
            </a:r>
            <a:r>
              <a:rPr lang="ko-KR" altLang="en-US" sz="1050" dirty="0"/>
              <a:t> 만들기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b="1" dirty="0"/>
              <a:t>h3,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li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{ </a:t>
            </a:r>
            <a:r>
              <a:rPr lang="en-US" altLang="ko-KR" sz="1050" dirty="0"/>
              <a:t>/* </a:t>
            </a:r>
            <a:r>
              <a:rPr lang="ko-KR" altLang="en-US" sz="1050" dirty="0"/>
              <a:t>태그 이름 </a:t>
            </a:r>
            <a:r>
              <a:rPr lang="ko-KR" altLang="en-US" sz="1050" dirty="0" err="1"/>
              <a:t>셀렉터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color : brown;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/>
              <a:t>div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&gt;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div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&gt;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strong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{</a:t>
            </a:r>
            <a:r>
              <a:rPr lang="en-US" altLang="ko-KR" sz="1050" dirty="0"/>
              <a:t> /* </a:t>
            </a:r>
            <a:r>
              <a:rPr lang="ko-KR" altLang="en-US" sz="1050" dirty="0"/>
              <a:t>자식 </a:t>
            </a:r>
            <a:r>
              <a:rPr lang="ko-KR" altLang="en-US" sz="1050" dirty="0" err="1"/>
              <a:t>셀렉터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background : yellow;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 err="1"/>
              <a:t>ul</a:t>
            </a:r>
            <a:r>
              <a:rPr lang="en-US" altLang="ko-KR" sz="1050" b="1" dirty="0"/>
              <a:t> strong { </a:t>
            </a:r>
            <a:r>
              <a:rPr lang="en-US" altLang="ko-KR" sz="1050" dirty="0"/>
              <a:t>/* </a:t>
            </a:r>
            <a:r>
              <a:rPr lang="ko-KR" altLang="en-US" sz="1050" dirty="0"/>
              <a:t>자손 </a:t>
            </a:r>
            <a:r>
              <a:rPr lang="ko-KR" altLang="en-US" sz="1050" dirty="0" err="1"/>
              <a:t>셀렉터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color : </a:t>
            </a:r>
            <a:r>
              <a:rPr lang="en-US" altLang="ko-KR" sz="1050" dirty="0" err="1"/>
              <a:t>dodgerblue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/>
              <a:t>.warning </a:t>
            </a:r>
            <a:r>
              <a:rPr lang="en-US" altLang="ko-KR" sz="1050" dirty="0"/>
              <a:t>{ /* class </a:t>
            </a:r>
            <a:r>
              <a:rPr lang="ko-KR" altLang="en-US" sz="1050" dirty="0" err="1"/>
              <a:t>셀렉터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color : red;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 err="1"/>
              <a:t>body.main</a:t>
            </a:r>
            <a:r>
              <a:rPr lang="en-US" altLang="ko-KR" sz="1050" b="1" dirty="0"/>
              <a:t> { </a:t>
            </a:r>
            <a:r>
              <a:rPr lang="en-US" altLang="ko-KR" sz="1050" dirty="0"/>
              <a:t>/* class </a:t>
            </a:r>
            <a:r>
              <a:rPr lang="ko-KR" altLang="en-US" sz="1050" dirty="0" err="1"/>
              <a:t>셀렉터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background : </a:t>
            </a:r>
            <a:r>
              <a:rPr lang="en-US" altLang="ko-KR" sz="1050" dirty="0" err="1"/>
              <a:t>aliceblue</a:t>
            </a:r>
            <a:r>
              <a:rPr lang="en-US" altLang="ko-KR" sz="1050" dirty="0"/>
              <a:t>; 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/>
              <a:t>#list </a:t>
            </a:r>
            <a:r>
              <a:rPr lang="en-US" altLang="ko-KR" sz="1050" dirty="0"/>
              <a:t>{ /* id </a:t>
            </a:r>
            <a:r>
              <a:rPr lang="ko-KR" altLang="en-US" sz="1050" dirty="0" err="1"/>
              <a:t>셀렉터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background : </a:t>
            </a:r>
            <a:r>
              <a:rPr lang="en-US" altLang="ko-KR" sz="1050" dirty="0" err="1"/>
              <a:t>mistyrose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/>
              <a:t>#list span{ </a:t>
            </a:r>
            <a:r>
              <a:rPr lang="en-US" altLang="ko-KR" sz="1050" dirty="0"/>
              <a:t>/* </a:t>
            </a:r>
            <a:r>
              <a:rPr lang="ko-KR" altLang="en-US" sz="1050" dirty="0"/>
              <a:t>자손 </a:t>
            </a:r>
            <a:r>
              <a:rPr lang="ko-KR" altLang="en-US" sz="1050" dirty="0" err="1"/>
              <a:t>셀렉터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color : </a:t>
            </a:r>
            <a:r>
              <a:rPr lang="en-US" altLang="ko-KR" sz="1050" dirty="0" err="1"/>
              <a:t>forestgreen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/>
              <a:t>h3:first-letter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{ </a:t>
            </a:r>
            <a:r>
              <a:rPr lang="en-US" altLang="ko-KR" sz="1050" dirty="0"/>
              <a:t>/* </a:t>
            </a:r>
            <a:r>
              <a:rPr lang="ko-KR" altLang="en-US" sz="1050" dirty="0"/>
              <a:t>가상 클래스 </a:t>
            </a:r>
            <a:r>
              <a:rPr lang="ko-KR" altLang="en-US" sz="1050" dirty="0" err="1"/>
              <a:t>셀렉터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color : red;</a:t>
            </a:r>
          </a:p>
          <a:p>
            <a:pPr defTabSz="180000"/>
            <a:r>
              <a:rPr lang="en-US" altLang="ko-KR" sz="1050" dirty="0"/>
              <a:t>} </a:t>
            </a:r>
          </a:p>
          <a:p>
            <a:pPr defTabSz="180000"/>
            <a:r>
              <a:rPr lang="en-US" altLang="ko-KR" sz="1050" b="1" dirty="0" err="1"/>
              <a:t>li:hover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{</a:t>
            </a:r>
            <a:r>
              <a:rPr lang="en-US" altLang="ko-KR" sz="1050" dirty="0"/>
              <a:t> /* </a:t>
            </a:r>
            <a:r>
              <a:rPr lang="ko-KR" altLang="en-US" sz="1050" dirty="0"/>
              <a:t>가상 클래스 </a:t>
            </a:r>
            <a:r>
              <a:rPr lang="ko-KR" altLang="en-US" sz="1050" dirty="0" err="1"/>
              <a:t>셀렉터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background : </a:t>
            </a:r>
            <a:r>
              <a:rPr lang="en-US" altLang="ko-KR" sz="1050" dirty="0" err="1"/>
              <a:t>yellowgreen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9EA3C1-A809-4EDC-8360-845C2E19BF3C}"/>
              </a:ext>
            </a:extLst>
          </p:cNvPr>
          <p:cNvSpPr/>
          <p:nvPr/>
        </p:nvSpPr>
        <p:spPr>
          <a:xfrm>
            <a:off x="4291201" y="1539033"/>
            <a:ext cx="4441417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/>
              <a:t>&lt;body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9B96CC0-0CB7-41E7-964D-1D185C0A090C}"/>
              </a:ext>
            </a:extLst>
          </p:cNvPr>
          <p:cNvGrpSpPr/>
          <p:nvPr/>
        </p:nvGrpSpPr>
        <p:grpSpPr>
          <a:xfrm>
            <a:off x="6530960" y="3883044"/>
            <a:ext cx="2264912" cy="2782014"/>
            <a:chOff x="5201224" y="3501008"/>
            <a:chExt cx="2331503" cy="2895972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66B8D3A-ADA8-41F7-B62F-E8F697F8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1224" y="3501008"/>
              <a:ext cx="2331503" cy="2895972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B7551B6-3BBB-41CA-A739-6969043E4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5145" y="5515785"/>
              <a:ext cx="195124" cy="29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945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49775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 사이트 구축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3" name="내용 개체 틀 5">
            <a:extLst>
              <a:ext uri="{FF2B5EF4-FFF2-40B4-BE49-F238E27FC236}">
                <a16:creationId xmlns:a16="http://schemas.microsoft.com/office/drawing/2014/main" id="{8E2237BB-C0E3-4B2C-B350-E9B7561732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396921" y="1427663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웹 사이트 구축</a:t>
            </a:r>
            <a:endParaRPr lang="en-US" altLang="ko-KR" sz="1800" dirty="0"/>
          </a:p>
          <a:p>
            <a:pPr lvl="1"/>
            <a:r>
              <a:rPr lang="ko-KR" altLang="en-US" sz="1600" dirty="0"/>
              <a:t>웹 서버로 사용할 컴퓨터에 웹 서버 소프트웨어 설치</a:t>
            </a:r>
            <a:endParaRPr lang="en-US" altLang="ko-KR" sz="1600" dirty="0"/>
          </a:p>
          <a:p>
            <a:pPr lvl="1"/>
            <a:r>
              <a:rPr lang="ko-KR" altLang="en-US" sz="1600" dirty="0"/>
              <a:t>웹 페이지</a:t>
            </a:r>
            <a:r>
              <a:rPr lang="en-US" altLang="ko-KR" sz="1600" dirty="0"/>
              <a:t>, </a:t>
            </a:r>
            <a:r>
              <a:rPr lang="ko-KR" altLang="en-US" sz="1600" dirty="0"/>
              <a:t>동영상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저장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데이터베이스 설치</a:t>
            </a:r>
            <a:endParaRPr lang="en-US" altLang="ko-KR" sz="1600" dirty="0"/>
          </a:p>
          <a:p>
            <a:pPr lvl="1"/>
            <a:r>
              <a:rPr lang="ko-KR" altLang="en-US" sz="1600" dirty="0"/>
              <a:t>웹 서버 응용프로그램 개발 및 설치</a:t>
            </a:r>
            <a:endParaRPr lang="en-US" altLang="ko-KR" sz="16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D3AFF8E-CEE2-4222-8756-22AB0F0C112D}"/>
              </a:ext>
            </a:extLst>
          </p:cNvPr>
          <p:cNvGrpSpPr/>
          <p:nvPr/>
        </p:nvGrpSpPr>
        <p:grpSpPr>
          <a:xfrm>
            <a:off x="3775334" y="2872994"/>
            <a:ext cx="6984777" cy="3786286"/>
            <a:chOff x="755576" y="1844824"/>
            <a:chExt cx="7704857" cy="4002310"/>
          </a:xfrm>
        </p:grpSpPr>
        <p:sp>
          <p:nvSpPr>
            <p:cNvPr id="55" name="모서리가 둥근 직사각형 38">
              <a:extLst>
                <a:ext uri="{FF2B5EF4-FFF2-40B4-BE49-F238E27FC236}">
                  <a16:creationId xmlns:a16="http://schemas.microsoft.com/office/drawing/2014/main" id="{EA85C91F-CD00-444A-8395-C715E7B015DC}"/>
                </a:ext>
              </a:extLst>
            </p:cNvPr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41">
              <a:extLst>
                <a:ext uri="{FF2B5EF4-FFF2-40B4-BE49-F238E27FC236}">
                  <a16:creationId xmlns:a16="http://schemas.microsoft.com/office/drawing/2014/main" id="{AC4E4663-4C2A-4891-BAED-B3E107B1C26C}"/>
                </a:ext>
              </a:extLst>
            </p:cNvPr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69B1AEE-58B1-4AB1-BFCB-8BCE3DAC77AE}"/>
                </a:ext>
              </a:extLst>
            </p:cNvPr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58" name="AutoShape 52">
              <a:extLst>
                <a:ext uri="{FF2B5EF4-FFF2-40B4-BE49-F238E27FC236}">
                  <a16:creationId xmlns:a16="http://schemas.microsoft.com/office/drawing/2014/main" id="{BF73244F-7E64-4503-9909-4205E8A27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j-lt"/>
                </a:rPr>
                <a:t>HTML </a:t>
              </a:r>
              <a:r>
                <a:rPr lang="ko-KR" altLang="en-US" sz="1100" dirty="0">
                  <a:latin typeface="+mj-lt"/>
                </a:rPr>
                <a:t>문서</a:t>
              </a:r>
              <a:r>
                <a:rPr lang="en-US" altLang="ko-KR" sz="11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이미지</a:t>
              </a:r>
              <a:r>
                <a:rPr lang="en-US" altLang="ko-KR" sz="1100" dirty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동영상 등</a:t>
              </a:r>
            </a:p>
          </p:txBody>
        </p:sp>
        <p:sp>
          <p:nvSpPr>
            <p:cNvPr id="59" name="순서도: 자기 디스크 58">
              <a:extLst>
                <a:ext uri="{FF2B5EF4-FFF2-40B4-BE49-F238E27FC236}">
                  <a16:creationId xmlns:a16="http://schemas.microsoft.com/office/drawing/2014/main" id="{E953C5B8-4167-4761-A217-297E75772CD4}"/>
                </a:ext>
              </a:extLst>
            </p:cNvPr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DATABASE</a:t>
              </a:r>
              <a:endParaRPr lang="ko-KR" altLang="en-US" sz="1200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EFF473D-3E0B-4A9B-AFE6-7B1693E8B18C}"/>
                </a:ext>
              </a:extLst>
            </p:cNvPr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회원관리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B699E70-D420-41E9-8C86-F67783452CD2}"/>
                </a:ext>
              </a:extLst>
            </p:cNvPr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주문</a:t>
              </a: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3E9D9A5-2E84-4102-B79E-005220220E0D}"/>
                </a:ext>
              </a:extLst>
            </p:cNvPr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69107A0-A3B5-45CE-8568-EB1C69A57F6B}"/>
                </a:ext>
              </a:extLst>
            </p:cNvPr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응용프로그램</a:t>
              </a: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BAAFCDFF-2992-4D59-9BCE-3605EF460CA8}"/>
                </a:ext>
              </a:extLst>
            </p:cNvPr>
            <p:cNvCxnSpPr>
              <a:stCxn id="56" idx="3"/>
              <a:endCxn id="57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F6883DB-4A50-4343-A8E7-FB9278F26AFB}"/>
                </a:ext>
              </a:extLst>
            </p:cNvPr>
            <p:cNvCxnSpPr>
              <a:stCxn id="56" idx="3"/>
              <a:endCxn id="60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61E46A89-A1AB-4AC7-A3CD-4C33AAF2943E}"/>
                </a:ext>
              </a:extLst>
            </p:cNvPr>
            <p:cNvCxnSpPr>
              <a:stCxn id="56" idx="3"/>
              <a:endCxn id="61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28B88E57-1099-46CD-895B-2B300DF82EE0}"/>
                </a:ext>
              </a:extLst>
            </p:cNvPr>
            <p:cNvCxnSpPr>
              <a:stCxn id="56" idx="3"/>
              <a:endCxn id="62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64C0018E-4132-4DC2-83FF-755AEA7D01D6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05BBA30-1C1B-4F40-B995-FA9E473788D9}"/>
                </a:ext>
              </a:extLst>
            </p:cNvPr>
            <p:cNvCxnSpPr>
              <a:stCxn id="61" idx="6"/>
              <a:endCxn id="58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E40283C-A40E-47E6-B7F1-E286821B3E51}"/>
                </a:ext>
              </a:extLst>
            </p:cNvPr>
            <p:cNvCxnSpPr>
              <a:stCxn id="62" idx="6"/>
              <a:endCxn id="59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0DF439A4-B548-4C69-B40B-FB4877F61970}"/>
                </a:ext>
              </a:extLst>
            </p:cNvPr>
            <p:cNvCxnSpPr>
              <a:stCxn id="60" idx="6"/>
              <a:endCxn id="58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C8F3B589-AF21-4712-833B-13204ABF458F}"/>
                </a:ext>
              </a:extLst>
            </p:cNvPr>
            <p:cNvCxnSpPr>
              <a:stCxn id="60" idx="6"/>
              <a:endCxn id="59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2" descr="http://files.idg.co.kr/itworld/image/2014/08/surface-pro-3-stock-100268912-primary_idge.jpg">
              <a:extLst>
                <a:ext uri="{FF2B5EF4-FFF2-40B4-BE49-F238E27FC236}">
                  <a16:creationId xmlns:a16="http://schemas.microsoft.com/office/drawing/2014/main" id="{8B7615BF-8902-4E31-846D-315D185E0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0">
              <a:extLst>
                <a:ext uri="{FF2B5EF4-FFF2-40B4-BE49-F238E27FC236}">
                  <a16:creationId xmlns:a16="http://schemas.microsoft.com/office/drawing/2014/main" id="{5B517EB9-9118-4F16-9C56-1AC14A56A385}"/>
                </a:ext>
              </a:extLst>
            </p:cNvPr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9940D2F3-1D8D-4CB4-ABC4-C77346823437}"/>
                </a:ext>
              </a:extLst>
            </p:cNvPr>
            <p:cNvCxnSpPr>
              <a:stCxn id="74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44C4E066-0399-4F56-BA4E-8B8A1DFBE480}"/>
                </a:ext>
              </a:extLst>
            </p:cNvPr>
            <p:cNvCxnSpPr>
              <a:stCxn id="74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956EF75-DE4D-49ED-8ADE-16D28FA694F7}"/>
                </a:ext>
              </a:extLst>
            </p:cNvPr>
            <p:cNvSpPr/>
            <p:nvPr/>
          </p:nvSpPr>
          <p:spPr>
            <a:xfrm>
              <a:off x="2992906" y="3237795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요청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B8950D9-36EE-43BE-992B-8D3603880C7A}"/>
                </a:ext>
              </a:extLst>
            </p:cNvPr>
            <p:cNvSpPr/>
            <p:nvPr/>
          </p:nvSpPr>
          <p:spPr>
            <a:xfrm>
              <a:off x="2992906" y="3721059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전송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59C8582-46A0-4682-86E5-4377DE1B2C5F}"/>
                </a:ext>
              </a:extLst>
            </p:cNvPr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컴퓨터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E892282-6298-458A-ADA2-C7280FFCDEA7}"/>
                </a:ext>
              </a:extLst>
            </p:cNvPr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클라이언트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2F574B7-5A16-417D-83DD-C8973D9102CD}"/>
                </a:ext>
              </a:extLst>
            </p:cNvPr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DC9B1ABE-32E8-40CE-915B-35A4389F09EA}"/>
                </a:ext>
              </a:extLst>
            </p:cNvPr>
            <p:cNvCxnSpPr>
              <a:endCxn id="81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05C6C4E-A049-4B06-BC84-3F5083F61754}"/>
                </a:ext>
              </a:extLst>
            </p:cNvPr>
            <p:cNvCxnSpPr>
              <a:stCxn id="81" idx="6"/>
              <a:endCxn id="59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43D22C8-D9AE-42C6-9BEB-869DEADC2ED5}"/>
                </a:ext>
              </a:extLst>
            </p:cNvPr>
            <p:cNvSpPr/>
            <p:nvPr/>
          </p:nvSpPr>
          <p:spPr>
            <a:xfrm>
              <a:off x="5554958" y="5570135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45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49775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 서버 소프트웨어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3" name="내용 개체 틀 5">
            <a:extLst>
              <a:ext uri="{FF2B5EF4-FFF2-40B4-BE49-F238E27FC236}">
                <a16:creationId xmlns:a16="http://schemas.microsoft.com/office/drawing/2014/main" id="{8E2237BB-C0E3-4B2C-B350-E9B7561732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22765" y="1645321"/>
            <a:ext cx="9183219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웹 서버 소프트웨어 기능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웹 브라우저로부터 요청</a:t>
            </a:r>
            <a:r>
              <a:rPr lang="en-US" altLang="ko-KR" sz="1800" dirty="0"/>
              <a:t>(</a:t>
            </a:r>
            <a:r>
              <a:rPr lang="ko-KR" altLang="en-US" sz="1800" dirty="0"/>
              <a:t>웹 문서</a:t>
            </a:r>
            <a:r>
              <a:rPr lang="en-US" altLang="ko-KR" sz="1800" dirty="0"/>
              <a:t> </a:t>
            </a:r>
            <a:r>
              <a:rPr lang="ko-KR" altLang="en-US" sz="1800" dirty="0"/>
              <a:t>혹은 검색</a:t>
            </a:r>
            <a:r>
              <a:rPr lang="en-US" altLang="ko-KR" sz="1800" dirty="0"/>
              <a:t>)</a:t>
            </a:r>
            <a:r>
              <a:rPr lang="ko-KR" altLang="en-US" sz="1800" dirty="0"/>
              <a:t> 해석</a:t>
            </a:r>
            <a:endParaRPr lang="en-US" altLang="ko-KR" sz="1800" dirty="0"/>
          </a:p>
          <a:p>
            <a:pPr lvl="1"/>
            <a:r>
              <a:rPr lang="ko-KR" altLang="en-US" sz="1800" dirty="0"/>
              <a:t>필요한 웹 서버 응용프로그램 작동시키기</a:t>
            </a:r>
            <a:endParaRPr lang="en-US" altLang="ko-KR" sz="1800" dirty="0"/>
          </a:p>
          <a:p>
            <a:pPr lvl="1"/>
            <a:r>
              <a:rPr lang="ko-KR" altLang="en-US" sz="1800" dirty="0"/>
              <a:t>웹 서버 응용프로그램의 실행 결과를 웹 브라우저로 전송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웹 서버 소프트웨어 종류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en-US" altLang="ko-KR" sz="1800" dirty="0"/>
              <a:t>Apache </a:t>
            </a:r>
            <a:r>
              <a:rPr lang="ko-KR" altLang="en-US" sz="1800" dirty="0"/>
              <a:t>사에서 만든 </a:t>
            </a:r>
            <a:r>
              <a:rPr lang="en-US" altLang="ko-KR" sz="1800" dirty="0"/>
              <a:t>Apache</a:t>
            </a:r>
            <a:endParaRPr lang="ko-KR" altLang="en-US" sz="1800" dirty="0"/>
          </a:p>
          <a:p>
            <a:pPr lvl="1"/>
            <a:r>
              <a:rPr lang="ko-KR" altLang="en-US" sz="1800" dirty="0"/>
              <a:t>마이크로소프트 사에서 만들고 </a:t>
            </a:r>
            <a:r>
              <a:rPr lang="en-US" altLang="ko-KR" sz="1800" dirty="0"/>
              <a:t>Windows NT</a:t>
            </a:r>
            <a:r>
              <a:rPr lang="ko-KR" altLang="en-US" sz="1800" dirty="0"/>
              <a:t>에서만 실행되는 </a:t>
            </a:r>
            <a:r>
              <a:rPr lang="en-US" altLang="ko-KR" sz="1800" dirty="0"/>
              <a:t>IIS</a:t>
            </a:r>
            <a:endParaRPr lang="ko-KR" altLang="en-US" sz="1800" dirty="0"/>
          </a:p>
          <a:p>
            <a:pPr lvl="1"/>
            <a:r>
              <a:rPr lang="en-US" altLang="ko-KR" sz="1800" dirty="0"/>
              <a:t>NGINX </a:t>
            </a:r>
            <a:r>
              <a:rPr lang="ko-KR" altLang="en-US" sz="1800" dirty="0"/>
              <a:t>사에서 만든 </a:t>
            </a:r>
            <a:r>
              <a:rPr lang="en-US" altLang="ko-KR" sz="1800" dirty="0" err="1"/>
              <a:t>nginx</a:t>
            </a:r>
            <a:endParaRPr lang="ko-KR" altLang="en-US" sz="1800" dirty="0"/>
          </a:p>
          <a:p>
            <a:pPr lvl="1"/>
            <a:r>
              <a:rPr lang="ko-KR" altLang="en-US" sz="1800" dirty="0"/>
              <a:t>구글에서 만들고 구글 사이트에서 실행되는 </a:t>
            </a:r>
            <a:r>
              <a:rPr lang="en-US" altLang="ko-KR" sz="1800" dirty="0"/>
              <a:t>GWS(Google Web Server)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0188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49775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 서버 응용프로그램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3" name="내용 개체 틀 5">
            <a:extLst>
              <a:ext uri="{FF2B5EF4-FFF2-40B4-BE49-F238E27FC236}">
                <a16:creationId xmlns:a16="http://schemas.microsoft.com/office/drawing/2014/main" id="{8E2237BB-C0E3-4B2C-B350-E9B7561732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22765" y="1645321"/>
            <a:ext cx="9183219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웹 사이트의 목적을 이행하는 서버 측 소프트웨어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ko-KR" altLang="en-US" sz="1800" dirty="0"/>
              <a:t>검색 사이트 </a:t>
            </a:r>
            <a:r>
              <a:rPr lang="en-US" altLang="ko-KR" sz="1800" dirty="0"/>
              <a:t>– </a:t>
            </a:r>
            <a:r>
              <a:rPr lang="ko-KR" altLang="en-US" sz="1800" dirty="0"/>
              <a:t>검색 웹 서버 응용프로그램 필요</a:t>
            </a:r>
            <a:endParaRPr lang="en-US" altLang="ko-KR" sz="1800" dirty="0"/>
          </a:p>
          <a:p>
            <a:pPr lvl="1"/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ko-KR" altLang="en-US" sz="1800" dirty="0"/>
              <a:t>번역 사이트 </a:t>
            </a:r>
            <a:r>
              <a:rPr lang="en-US" altLang="ko-KR" sz="1800" dirty="0"/>
              <a:t>– </a:t>
            </a:r>
            <a:r>
              <a:rPr lang="ko-KR" altLang="en-US" sz="1800" dirty="0"/>
              <a:t>번역 웹 서버 응용프로그램 필요</a:t>
            </a:r>
            <a:endParaRPr lang="en-US" altLang="ko-KR" sz="1800" dirty="0"/>
          </a:p>
          <a:p>
            <a:pPr lvl="1"/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ko-KR" altLang="en-US" sz="1800" dirty="0"/>
              <a:t>회원 관리 사이트 </a:t>
            </a:r>
            <a:r>
              <a:rPr lang="en-US" altLang="ko-KR" sz="1800" dirty="0"/>
              <a:t>– </a:t>
            </a:r>
            <a:r>
              <a:rPr lang="ko-KR" altLang="en-US" sz="1800" dirty="0"/>
              <a:t>회원 관리 웹 서버 응용프로그램 필요</a:t>
            </a:r>
            <a:endParaRPr lang="en-US" altLang="ko-KR" sz="1800" dirty="0"/>
          </a:p>
          <a:p>
            <a:pPr lvl="1"/>
            <a:endParaRPr lang="ko-KR" altLang="en-US" sz="1800" dirty="0"/>
          </a:p>
          <a:p>
            <a:r>
              <a:rPr lang="ko-KR" altLang="en-US" sz="2000" dirty="0"/>
              <a:t>웹 서버 응용프로그램 개발 언어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 err="1"/>
              <a:t>서버용</a:t>
            </a:r>
            <a:r>
              <a:rPr lang="ko-KR" altLang="en-US" sz="1800" dirty="0"/>
              <a:t> 자바스크립트</a:t>
            </a:r>
            <a:endParaRPr lang="en-US" altLang="ko-KR" sz="1800" dirty="0"/>
          </a:p>
          <a:p>
            <a:pPr lvl="1"/>
            <a:r>
              <a:rPr lang="en-US" altLang="ko-KR" sz="1800" dirty="0"/>
              <a:t>JSP(Java Server Page) – Java</a:t>
            </a:r>
            <a:r>
              <a:rPr lang="ko-KR" altLang="en-US" sz="1800" dirty="0"/>
              <a:t>의 스크립트 언어</a:t>
            </a:r>
            <a:endParaRPr lang="en-US" altLang="ko-KR" sz="1800" dirty="0"/>
          </a:p>
          <a:p>
            <a:pPr lvl="1"/>
            <a:r>
              <a:rPr lang="en-US" altLang="ko-KR" sz="1800" dirty="0"/>
              <a:t>Java – </a:t>
            </a:r>
            <a:r>
              <a:rPr lang="ko-KR" altLang="en-US" sz="1800" dirty="0"/>
              <a:t>자바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서블릿</a:t>
            </a:r>
            <a:endParaRPr lang="en-US" altLang="ko-KR" sz="1800" dirty="0"/>
          </a:p>
          <a:p>
            <a:pPr lvl="1"/>
            <a:r>
              <a:rPr lang="en-US" altLang="ko-KR" sz="1800" dirty="0"/>
              <a:t>C/C++</a:t>
            </a:r>
          </a:p>
          <a:p>
            <a:pPr lvl="1"/>
            <a:r>
              <a:rPr lang="en-US" altLang="ko-KR" sz="1800" dirty="0"/>
              <a:t>PHP, Perl, Python </a:t>
            </a:r>
            <a:r>
              <a:rPr lang="ko-KR" altLang="en-US" sz="1800" dirty="0"/>
              <a:t>등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76118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49775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 문서와 전자 문서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3" name="내용 개체 틀 5">
            <a:extLst>
              <a:ext uri="{FF2B5EF4-FFF2-40B4-BE49-F238E27FC236}">
                <a16:creationId xmlns:a16="http://schemas.microsoft.com/office/drawing/2014/main" id="{8E2237BB-C0E3-4B2C-B350-E9B7561732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22765" y="1645321"/>
            <a:ext cx="9183219" cy="504056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전자 문서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워드나 한글</a:t>
            </a:r>
            <a:r>
              <a:rPr lang="en-US" altLang="ko-KR" sz="1800" dirty="0"/>
              <a:t>, </a:t>
            </a:r>
            <a:r>
              <a:rPr lang="ko-KR" altLang="en-US" sz="1800" dirty="0"/>
              <a:t>메모장 등으로 작성하고 볼 수 있는 문서</a:t>
            </a:r>
            <a:endParaRPr lang="en-US" altLang="ko-KR" sz="1800" dirty="0"/>
          </a:p>
          <a:p>
            <a:pPr lvl="1"/>
            <a:r>
              <a:rPr lang="ko-KR" altLang="en-US" sz="1800" dirty="0"/>
              <a:t>하나의 문서는 보통 하나의 파일로 저장</a:t>
            </a:r>
            <a:endParaRPr lang="en-US" altLang="ko-KR" sz="1800" dirty="0"/>
          </a:p>
          <a:p>
            <a:pPr lvl="2"/>
            <a:r>
              <a:rPr lang="ko-KR" altLang="en-US" sz="1400" dirty="0"/>
              <a:t>페이지 별로 파일에 저장하지 않음</a:t>
            </a:r>
            <a:endParaRPr lang="en-US" altLang="ko-KR" sz="1400" dirty="0"/>
          </a:p>
          <a:p>
            <a:pPr lvl="2"/>
            <a:r>
              <a:rPr lang="ko-KR" altLang="en-US" sz="1400" dirty="0"/>
              <a:t>텍스트 본문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오디오</a:t>
            </a:r>
            <a:r>
              <a:rPr lang="en-US" altLang="ko-KR" sz="1400" dirty="0"/>
              <a:t>, </a:t>
            </a:r>
            <a:r>
              <a:rPr lang="ko-KR" altLang="en-US" sz="1400" dirty="0"/>
              <a:t>비디오 등을 모두 문서 내에 직접 저장</a:t>
            </a:r>
            <a:endParaRPr lang="en-US" altLang="ko-KR" sz="1400" dirty="0"/>
          </a:p>
          <a:p>
            <a:r>
              <a:rPr lang="ko-KR" altLang="en-US" sz="2000" dirty="0"/>
              <a:t>웹 문서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en-US" altLang="ko-KR" sz="1800" dirty="0"/>
              <a:t>HTML </a:t>
            </a:r>
            <a:r>
              <a:rPr lang="ko-KR" altLang="en-US" sz="1800" dirty="0"/>
              <a:t>언어로 작성</a:t>
            </a:r>
            <a:r>
              <a:rPr lang="en-US" altLang="ko-KR" sz="1800" dirty="0"/>
              <a:t>/</a:t>
            </a:r>
            <a:r>
              <a:rPr lang="ko-KR" altLang="en-US" sz="1800" dirty="0"/>
              <a:t>웹 브라우저로 보기</a:t>
            </a:r>
            <a:endParaRPr lang="en-US" altLang="ko-KR" sz="1800" dirty="0"/>
          </a:p>
          <a:p>
            <a:pPr lvl="1"/>
            <a:r>
              <a:rPr lang="ko-KR" altLang="en-US" sz="1800" dirty="0"/>
              <a:t>웹 문서는 페이지 단위로 파일에 분할하여 저장</a:t>
            </a:r>
            <a:endParaRPr lang="en-US" altLang="ko-KR" sz="1800" dirty="0"/>
          </a:p>
          <a:p>
            <a:pPr lvl="2"/>
            <a:r>
              <a:rPr lang="ko-KR" altLang="en-US" sz="1400" dirty="0"/>
              <a:t>페이지 마다 하나의 파일에 나누어 작성되고 저장 </a:t>
            </a:r>
            <a:r>
              <a:rPr lang="en-US" altLang="ko-KR" sz="1400" dirty="0"/>
              <a:t>– </a:t>
            </a:r>
            <a:r>
              <a:rPr lang="ko-KR" altLang="en-US" sz="1400" dirty="0"/>
              <a:t>웹 페이지</a:t>
            </a:r>
            <a:endParaRPr lang="en-US" altLang="ko-KR" sz="1400" dirty="0"/>
          </a:p>
          <a:p>
            <a:pPr lvl="2"/>
            <a:r>
              <a:rPr lang="ko-KR" altLang="en-US" sz="1400" dirty="0"/>
              <a:t>각 페이지는 하이퍼링크로 연결</a:t>
            </a:r>
            <a:endParaRPr lang="en-US" altLang="ko-KR" sz="1400" dirty="0"/>
          </a:p>
          <a:p>
            <a:pPr lvl="1"/>
            <a:r>
              <a:rPr lang="ko-KR" altLang="en-US" sz="1800" dirty="0"/>
              <a:t>웹 페이지</a:t>
            </a:r>
            <a:endParaRPr lang="en-US" altLang="ko-KR" sz="1800" dirty="0"/>
          </a:p>
          <a:p>
            <a:pPr lvl="2"/>
            <a:r>
              <a:rPr lang="ko-KR" altLang="en-US" sz="1400" dirty="0"/>
              <a:t>텍스트</a:t>
            </a:r>
            <a:r>
              <a:rPr lang="en-US" altLang="ko-KR" sz="1400" dirty="0"/>
              <a:t> </a:t>
            </a:r>
            <a:r>
              <a:rPr lang="ko-KR" altLang="en-US" sz="1400" dirty="0"/>
              <a:t>만 저장 </a:t>
            </a:r>
            <a:r>
              <a:rPr lang="en-US" altLang="ko-KR" sz="1400" dirty="0"/>
              <a:t>-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그래픽</a:t>
            </a:r>
            <a:r>
              <a:rPr lang="en-US" altLang="ko-KR" sz="1400" dirty="0"/>
              <a:t>, </a:t>
            </a:r>
            <a:r>
              <a:rPr lang="ko-KR" altLang="en-US" sz="1400" dirty="0"/>
              <a:t>동영상 등은 별도의 파일로 저장</a:t>
            </a:r>
            <a:endParaRPr lang="en-US" altLang="ko-KR" sz="1400" dirty="0"/>
          </a:p>
          <a:p>
            <a:pPr lvl="2"/>
            <a:r>
              <a:rPr lang="ko-KR" altLang="en-US" sz="1400" dirty="0"/>
              <a:t>웹 페이지에 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그래픽</a:t>
            </a:r>
            <a:r>
              <a:rPr lang="en-US" altLang="ko-KR" sz="1400" dirty="0"/>
              <a:t>, </a:t>
            </a:r>
            <a:r>
              <a:rPr lang="ko-KR" altLang="en-US" sz="1400" dirty="0"/>
              <a:t>동영상 파일의 이름으로 연결</a:t>
            </a:r>
            <a:endParaRPr lang="en-US" altLang="ko-KR" sz="1400" dirty="0"/>
          </a:p>
          <a:p>
            <a:pPr lvl="1"/>
            <a:r>
              <a:rPr lang="ko-KR" altLang="en-US" sz="1800" dirty="0"/>
              <a:t>웹 페이지들의 연결</a:t>
            </a:r>
            <a:endParaRPr lang="en-US" altLang="ko-KR" sz="1800" dirty="0"/>
          </a:p>
          <a:p>
            <a:pPr lvl="2"/>
            <a:r>
              <a:rPr lang="ko-KR" altLang="en-US" sz="1400" dirty="0"/>
              <a:t>하이퍼링크</a:t>
            </a:r>
            <a:r>
              <a:rPr lang="en-US" altLang="ko-KR" sz="1400" dirty="0"/>
              <a:t>(hyperlink) – </a:t>
            </a:r>
            <a:r>
              <a:rPr lang="ko-KR" altLang="en-US" sz="1400" dirty="0"/>
              <a:t>다른</a:t>
            </a:r>
            <a:r>
              <a:rPr lang="en-US" altLang="ko-KR" sz="1400" dirty="0"/>
              <a:t> </a:t>
            </a:r>
            <a:r>
              <a:rPr lang="ko-KR" altLang="en-US" sz="1400" dirty="0"/>
              <a:t>웹 페이지의 주소를 가진 텍스트 정보</a:t>
            </a:r>
            <a:endParaRPr lang="en-US" altLang="ko-KR" sz="1400" dirty="0"/>
          </a:p>
          <a:p>
            <a:pPr lvl="2"/>
            <a:r>
              <a:rPr lang="ko-KR" altLang="en-US" sz="1400" dirty="0"/>
              <a:t>웹 페이지들은 하이퍼링크로 상호 연결됨</a:t>
            </a:r>
            <a:endParaRPr lang="en-US" altLang="ko-KR" sz="1400" dirty="0"/>
          </a:p>
          <a:p>
            <a:pPr lvl="1"/>
            <a:r>
              <a:rPr lang="ko-KR" altLang="en-US" sz="1800" dirty="0"/>
              <a:t>웹 문서를 읽는 순서는 사용자가 결정</a:t>
            </a:r>
            <a:r>
              <a:rPr lang="en-US" altLang="ko-KR" sz="1800" dirty="0"/>
              <a:t> </a:t>
            </a:r>
          </a:p>
          <a:p>
            <a:pPr lvl="2"/>
            <a:r>
              <a:rPr lang="ko-KR" altLang="en-US" sz="1400" dirty="0"/>
              <a:t>웹 문서는 사용자가 하이퍼링크를 따라 웹 페이지 선택 </a:t>
            </a:r>
            <a:r>
              <a:rPr lang="en-US" altLang="ko-KR" sz="1400" dirty="0"/>
              <a:t>– </a:t>
            </a:r>
            <a:r>
              <a:rPr lang="ko-KR" altLang="en-US" sz="1400" dirty="0"/>
              <a:t>네비게이션</a:t>
            </a:r>
            <a:endParaRPr lang="en-US" altLang="ko-KR" sz="1400" dirty="0"/>
          </a:p>
          <a:p>
            <a:pPr lvl="2"/>
            <a:r>
              <a:rPr lang="ko-KR" altLang="en-US" sz="1400" dirty="0"/>
              <a:t>전자 문서는 문서를 만드는 사람이 결정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71182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49775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 문서와 전자 문서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E9FAD55-1C0C-4268-AC46-55D90EF2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78" y="1667467"/>
            <a:ext cx="3673718" cy="47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6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49775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페이지의 주소</a:t>
            </a:r>
            <a:r>
              <a:rPr lang="en-US" altLang="ko-KR" dirty="0"/>
              <a:t>, URL</a:t>
            </a: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4302E4D-FE15-4355-ADE4-E8DD1CCDC127}"/>
              </a:ext>
            </a:extLst>
          </p:cNvPr>
          <p:cNvGrpSpPr/>
          <p:nvPr/>
        </p:nvGrpSpPr>
        <p:grpSpPr>
          <a:xfrm>
            <a:off x="2268599" y="2025588"/>
            <a:ext cx="7654801" cy="1600200"/>
            <a:chOff x="733622" y="1713242"/>
            <a:chExt cx="7654801" cy="1600200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A0C52E16-9FEB-4B0A-8ED7-1B7AB7C92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Rectangle 6">
              <a:extLst>
                <a:ext uri="{FF2B5EF4-FFF2-40B4-BE49-F238E27FC236}">
                  <a16:creationId xmlns:a16="http://schemas.microsoft.com/office/drawing/2014/main" id="{449CE273-5F1A-454F-854E-530ED2D28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</a:p>
          </p:txBody>
        </p:sp>
        <p:sp>
          <p:nvSpPr>
            <p:cNvPr id="53" name="Text Box 7">
              <a:extLst>
                <a:ext uri="{FF2B5EF4-FFF2-40B4-BE49-F238E27FC236}">
                  <a16:creationId xmlns:a16="http://schemas.microsoft.com/office/drawing/2014/main" id="{E2D3EAD0-6FF1-4773-B494-740F70055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54" name="Text Box 8">
              <a:extLst>
                <a:ext uri="{FF2B5EF4-FFF2-40B4-BE49-F238E27FC236}">
                  <a16:creationId xmlns:a16="http://schemas.microsoft.com/office/drawing/2014/main" id="{4E1CBF94-377C-49FF-BE88-349965332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3917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55" name="Text Box 9">
              <a:extLst>
                <a:ext uri="{FF2B5EF4-FFF2-40B4-BE49-F238E27FC236}">
                  <a16:creationId xmlns:a16="http://schemas.microsoft.com/office/drawing/2014/main" id="{AF6407ED-A6E4-4DA1-B813-D425A7A855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3568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56" name="AutoShape 10">
              <a:extLst>
                <a:ext uri="{FF2B5EF4-FFF2-40B4-BE49-F238E27FC236}">
                  <a16:creationId xmlns:a16="http://schemas.microsoft.com/office/drawing/2014/main" id="{7ABC54B5-AFE2-4FF1-A6AE-CADD231C1A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57" name="AutoShape 11">
              <a:extLst>
                <a:ext uri="{FF2B5EF4-FFF2-40B4-BE49-F238E27FC236}">
                  <a16:creationId xmlns:a16="http://schemas.microsoft.com/office/drawing/2014/main" id="{DCE220BC-A12D-419C-A923-E7D9CB43C8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58" name="AutoShape 12">
              <a:extLst>
                <a:ext uri="{FF2B5EF4-FFF2-40B4-BE49-F238E27FC236}">
                  <a16:creationId xmlns:a16="http://schemas.microsoft.com/office/drawing/2014/main" id="{58CD7BCA-9C3F-41BB-90F6-BD176DE8E0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59" name="AutoShape 13">
              <a:extLst>
                <a:ext uri="{FF2B5EF4-FFF2-40B4-BE49-F238E27FC236}">
                  <a16:creationId xmlns:a16="http://schemas.microsoft.com/office/drawing/2014/main" id="{4EAAE35D-B827-42AF-BACF-6FAF5CBBA7B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60" name="AutoShape 14">
              <a:extLst>
                <a:ext uri="{FF2B5EF4-FFF2-40B4-BE49-F238E27FC236}">
                  <a16:creationId xmlns:a16="http://schemas.microsoft.com/office/drawing/2014/main" id="{D1CE19DF-7E75-4634-8E23-A6926BC7E9A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61" name="AutoShape 15">
              <a:extLst>
                <a:ext uri="{FF2B5EF4-FFF2-40B4-BE49-F238E27FC236}">
                  <a16:creationId xmlns:a16="http://schemas.microsoft.com/office/drawing/2014/main" id="{D45DA1E4-BBFF-45D1-BF27-0F7110237A71}"/>
                </a:ext>
              </a:extLst>
            </p:cNvPr>
            <p:cNvCxnSpPr>
              <a:cxnSpLocks noChangeShapeType="1"/>
              <a:stCxn id="53" idx="2"/>
              <a:endCxn id="56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16">
              <a:extLst>
                <a:ext uri="{FF2B5EF4-FFF2-40B4-BE49-F238E27FC236}">
                  <a16:creationId xmlns:a16="http://schemas.microsoft.com/office/drawing/2014/main" id="{C4B0DBB7-0F2F-4777-A048-0DF2B2D2D1A7}"/>
                </a:ext>
              </a:extLst>
            </p:cNvPr>
            <p:cNvCxnSpPr>
              <a:cxnSpLocks noChangeShapeType="1"/>
              <a:stCxn id="54" idx="2"/>
              <a:endCxn id="57" idx="1"/>
            </p:cNvCxnSpPr>
            <p:nvPr/>
          </p:nvCxnSpPr>
          <p:spPr bwMode="auto"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17">
              <a:extLst>
                <a:ext uri="{FF2B5EF4-FFF2-40B4-BE49-F238E27FC236}">
                  <a16:creationId xmlns:a16="http://schemas.microsoft.com/office/drawing/2014/main" id="{2F5FF731-5817-485F-B17E-123A1134F9F5}"/>
                </a:ext>
              </a:extLst>
            </p:cNvPr>
            <p:cNvCxnSpPr>
              <a:cxnSpLocks noChangeShapeType="1"/>
              <a:stCxn id="55" idx="2"/>
              <a:endCxn id="58" idx="1"/>
            </p:cNvCxnSpPr>
            <p:nvPr/>
          </p:nvCxnSpPr>
          <p:spPr bwMode="auto"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Text Box 18">
              <a:extLst>
                <a:ext uri="{FF2B5EF4-FFF2-40B4-BE49-F238E27FC236}">
                  <a16:creationId xmlns:a16="http://schemas.microsoft.com/office/drawing/2014/main" id="{4B722A99-9171-4CA3-AFCD-7D07781F9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경로명</a:t>
              </a:r>
            </a:p>
          </p:txBody>
        </p:sp>
        <p:sp>
          <p:nvSpPr>
            <p:cNvPr id="65" name="Text Box 19">
              <a:extLst>
                <a:ext uri="{FF2B5EF4-FFF2-40B4-BE49-F238E27FC236}">
                  <a16:creationId xmlns:a16="http://schemas.microsoft.com/office/drawing/2014/main" id="{480BA19A-1C88-4230-91C0-6029F8F45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>
                  <a:latin typeface="+mj-lt"/>
                </a:rPr>
                <a:t>웹페이지</a:t>
              </a:r>
              <a:endParaRPr lang="en-US" altLang="ko-KR" sz="1400" b="1" dirty="0">
                <a:latin typeface="+mj-lt"/>
              </a:endParaRPr>
            </a:p>
            <a:p>
              <a:r>
                <a:rPr lang="ko-KR" altLang="en-US" sz="1400" b="1" dirty="0">
                  <a:latin typeface="+mj-lt"/>
                </a:rPr>
                <a:t>파일이름</a:t>
              </a:r>
            </a:p>
          </p:txBody>
        </p:sp>
        <p:cxnSp>
          <p:nvCxnSpPr>
            <p:cNvPr id="66" name="AutoShape 20">
              <a:extLst>
                <a:ext uri="{FF2B5EF4-FFF2-40B4-BE49-F238E27FC236}">
                  <a16:creationId xmlns:a16="http://schemas.microsoft.com/office/drawing/2014/main" id="{DECC4269-D3C2-4C62-AFA3-2534711B623B}"/>
                </a:ext>
              </a:extLst>
            </p:cNvPr>
            <p:cNvCxnSpPr>
              <a:cxnSpLocks noChangeShapeType="1"/>
              <a:stCxn id="64" idx="2"/>
              <a:endCxn id="59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21">
              <a:extLst>
                <a:ext uri="{FF2B5EF4-FFF2-40B4-BE49-F238E27FC236}">
                  <a16:creationId xmlns:a16="http://schemas.microsoft.com/office/drawing/2014/main" id="{3EA6194D-06CE-432F-B570-6DA4B250880C}"/>
                </a:ext>
              </a:extLst>
            </p:cNvPr>
            <p:cNvCxnSpPr>
              <a:cxnSpLocks noChangeShapeType="1"/>
              <a:stCxn id="65" idx="2"/>
              <a:endCxn id="60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FFD0C18-6DB8-4F16-9A82-431220237003}"/>
              </a:ext>
            </a:extLst>
          </p:cNvPr>
          <p:cNvSpPr/>
          <p:nvPr/>
        </p:nvSpPr>
        <p:spPr>
          <a:xfrm>
            <a:off x="2859757" y="3974753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HTTP, https, file, ftp, telnet, mailto,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프로토콜마다 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225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34747" y="162041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49775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 브라우저와 웹 서버 사이의 통신</a:t>
            </a:r>
            <a:r>
              <a:rPr lang="en-US" altLang="ko-KR" dirty="0"/>
              <a:t>, HTTP</a:t>
            </a: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988DE81-9217-4EE0-A220-6B1271C1A5E8}"/>
              </a:ext>
            </a:extLst>
          </p:cNvPr>
          <p:cNvGrpSpPr/>
          <p:nvPr/>
        </p:nvGrpSpPr>
        <p:grpSpPr>
          <a:xfrm>
            <a:off x="2267176" y="1881720"/>
            <a:ext cx="7133373" cy="3609357"/>
            <a:chOff x="724126" y="1829465"/>
            <a:chExt cx="7133373" cy="3609357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F055044-B4DB-4414-9DFB-C97867117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71" name="자유형 3090">
              <a:extLst>
                <a:ext uri="{FF2B5EF4-FFF2-40B4-BE49-F238E27FC236}">
                  <a16:creationId xmlns:a16="http://schemas.microsoft.com/office/drawing/2014/main" id="{FFDF338E-DC0F-41B2-B2F0-68A969BC8903}"/>
                </a:ext>
              </a:extLst>
            </p:cNvPr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2" descr="C:\Users\com\AppData\Local\Microsoft\Windows\Temporary Internet Files\Content.IE5\U5C8W4ON\Adium[1].png">
              <a:extLst>
                <a:ext uri="{FF2B5EF4-FFF2-40B4-BE49-F238E27FC236}">
                  <a16:creationId xmlns:a16="http://schemas.microsoft.com/office/drawing/2014/main" id="{422B4237-F17B-4059-AF6D-F6481681A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모서리가 둥근 사각형 설명선 8">
              <a:extLst>
                <a:ext uri="{FF2B5EF4-FFF2-40B4-BE49-F238E27FC236}">
                  <a16:creationId xmlns:a16="http://schemas.microsoft.com/office/drawing/2014/main" id="{5E6DBA5A-ADF8-4A00-97B3-1B8FF55FE030}"/>
                </a:ext>
              </a:extLst>
            </p:cNvPr>
            <p:cNvSpPr/>
            <p:nvPr/>
          </p:nvSpPr>
          <p:spPr>
            <a:xfrm>
              <a:off x="724126" y="2966173"/>
              <a:ext cx="2366580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74" name="자유형 9">
              <a:extLst>
                <a:ext uri="{FF2B5EF4-FFF2-40B4-BE49-F238E27FC236}">
                  <a16:creationId xmlns:a16="http://schemas.microsoft.com/office/drawing/2014/main" id="{AFDB4281-A2C7-4FA9-B854-1E3A1B00514A}"/>
                </a:ext>
              </a:extLst>
            </p:cNvPr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순서도: 자기 디스크 74">
              <a:extLst>
                <a:ext uri="{FF2B5EF4-FFF2-40B4-BE49-F238E27FC236}">
                  <a16:creationId xmlns:a16="http://schemas.microsoft.com/office/drawing/2014/main" id="{83BB2F1C-CD7D-46BA-98E8-4B0CA18EFCAE}"/>
                </a:ext>
              </a:extLst>
            </p:cNvPr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AutoShape 52">
              <a:extLst>
                <a:ext uri="{FF2B5EF4-FFF2-40B4-BE49-F238E27FC236}">
                  <a16:creationId xmlns:a16="http://schemas.microsoft.com/office/drawing/2014/main" id="{D84CD33B-D42E-45DA-9902-0A71F420A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>
                  <a:latin typeface="+mj-lt"/>
                </a:rPr>
                <a:t>HTML </a:t>
              </a:r>
              <a:r>
                <a:rPr lang="ko-KR" altLang="en-US" sz="1200" dirty="0">
                  <a:latin typeface="+mj-lt"/>
                </a:rPr>
                <a:t> 페이지</a:t>
              </a:r>
              <a:r>
                <a:rPr lang="en-US" altLang="ko-KR" sz="12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>
                  <a:latin typeface="+mj-lt"/>
                </a:rPr>
                <a:t>이미지</a:t>
              </a:r>
              <a:r>
                <a:rPr lang="en-US" altLang="ko-KR" sz="1200" dirty="0">
                  <a:latin typeface="+mj-lt"/>
                </a:rPr>
                <a:t>, </a:t>
              </a:r>
              <a:r>
                <a:rPr lang="ko-KR" altLang="en-US" sz="1200" dirty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77" name="Rectangle 54">
              <a:extLst>
                <a:ext uri="{FF2B5EF4-FFF2-40B4-BE49-F238E27FC236}">
                  <a16:creationId xmlns:a16="http://schemas.microsoft.com/office/drawing/2014/main" id="{22AD0206-3E54-414D-A6F5-29A9D3C3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서버</a:t>
              </a:r>
            </a:p>
          </p:txBody>
        </p:sp>
        <p:sp>
          <p:nvSpPr>
            <p:cNvPr id="78" name="Text Box 57">
              <a:extLst>
                <a:ext uri="{FF2B5EF4-FFF2-40B4-BE49-F238E27FC236}">
                  <a16:creationId xmlns:a16="http://schemas.microsoft.com/office/drawing/2014/main" id="{8D1ED5B2-6CC7-4653-9B31-BFB7AFCC74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요청</a:t>
              </a:r>
            </a:p>
          </p:txBody>
        </p:sp>
        <p:sp>
          <p:nvSpPr>
            <p:cNvPr id="79" name="Text Box 58">
              <a:extLst>
                <a:ext uri="{FF2B5EF4-FFF2-40B4-BE49-F238E27FC236}">
                  <a16:creationId xmlns:a16="http://schemas.microsoft.com/office/drawing/2014/main" id="{D22EB389-D0B4-4A19-B533-34E732470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 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읽기</a:t>
              </a:r>
            </a:p>
          </p:txBody>
        </p:sp>
        <p:sp>
          <p:nvSpPr>
            <p:cNvPr id="80" name="Text Box 59">
              <a:extLst>
                <a:ext uri="{FF2B5EF4-FFF2-40B4-BE49-F238E27FC236}">
                  <a16:creationId xmlns:a16="http://schemas.microsoft.com/office/drawing/2014/main" id="{32524F0E-F3F3-49CC-AC43-D854199DB6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전송</a:t>
              </a:r>
            </a:p>
          </p:txBody>
        </p:sp>
        <p:sp>
          <p:nvSpPr>
            <p:cNvPr id="81" name="Text Box 60">
              <a:extLst>
                <a:ext uri="{FF2B5EF4-FFF2-40B4-BE49-F238E27FC236}">
                  <a16:creationId xmlns:a16="http://schemas.microsoft.com/office/drawing/2014/main" id="{18F4CDFB-695B-47F0-B411-5214B0E3D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6.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해독 및 출력</a:t>
              </a:r>
            </a:p>
          </p:txBody>
        </p:sp>
        <p:sp>
          <p:nvSpPr>
            <p:cNvPr id="82" name="Text Box 57">
              <a:extLst>
                <a:ext uri="{FF2B5EF4-FFF2-40B4-BE49-F238E27FC236}">
                  <a16:creationId xmlns:a16="http://schemas.microsoft.com/office/drawing/2014/main" id="{C269949E-3593-4B8B-866D-544E3E383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연결 요청</a:t>
              </a:r>
            </a:p>
          </p:txBody>
        </p:sp>
        <p:sp>
          <p:nvSpPr>
            <p:cNvPr id="83" name="Text Box 57">
              <a:extLst>
                <a:ext uri="{FF2B5EF4-FFF2-40B4-BE49-F238E27FC236}">
                  <a16:creationId xmlns:a16="http://schemas.microsoft.com/office/drawing/2014/main" id="{48AE1911-4EBF-4A31-AA84-F68A3DB3E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서버에 연결 수락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54747B55-3089-4EC6-82D6-DB8D59610796}"/>
                </a:ext>
              </a:extLst>
            </p:cNvPr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459E4DEA-9635-4A85-9190-7D04E4E8E990}"/>
                </a:ext>
              </a:extLst>
            </p:cNvPr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D3B84ABB-704F-44CF-B13C-F76A6E9FE52C}"/>
                </a:ext>
              </a:extLst>
            </p:cNvPr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5845B8B9-64D8-4761-8ED9-68A4EB756875}"/>
                </a:ext>
              </a:extLst>
            </p:cNvPr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AB17CE68-EF9D-473E-8F44-7FB9D17B9084}"/>
                </a:ext>
              </a:extLst>
            </p:cNvPr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자유형 3080">
              <a:extLst>
                <a:ext uri="{FF2B5EF4-FFF2-40B4-BE49-F238E27FC236}">
                  <a16:creationId xmlns:a16="http://schemas.microsoft.com/office/drawing/2014/main" id="{B0AB41FC-B0D5-4A5C-8945-E73448FCACBB}"/>
                </a:ext>
              </a:extLst>
            </p:cNvPr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E3C2BBB-F10A-4176-AB8B-F8638C313C6B}"/>
                </a:ext>
              </a:extLst>
            </p:cNvPr>
            <p:cNvSpPr txBox="1"/>
            <p:nvPr/>
          </p:nvSpPr>
          <p:spPr>
            <a:xfrm>
              <a:off x="6180850" y="5131045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oracle </a:t>
              </a:r>
              <a:r>
                <a:rPr lang="ko-KR" altLang="en-US" sz="1400" dirty="0"/>
                <a:t>웹 서버</a:t>
              </a: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FDCA37A-30D1-4BD5-AFF4-86A3D3FEC659}"/>
              </a:ext>
            </a:extLst>
          </p:cNvPr>
          <p:cNvSpPr/>
          <p:nvPr/>
        </p:nvSpPr>
        <p:spPr>
          <a:xfrm>
            <a:off x="4222411" y="5919307"/>
            <a:ext cx="2542684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과정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7233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34747" y="162041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49775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웹의 시작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F32577-F808-4816-B1DA-9D641C350855}"/>
              </a:ext>
            </a:extLst>
          </p:cNvPr>
          <p:cNvSpPr/>
          <p:nvPr/>
        </p:nvSpPr>
        <p:spPr>
          <a:xfrm>
            <a:off x="2085974" y="1787239"/>
            <a:ext cx="8853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Tim Berners-Lee</a:t>
            </a:r>
            <a:r>
              <a:rPr lang="ko-KR" altLang="en-US" sz="2000" dirty="0"/>
              <a:t>의 아이디어에서 시작</a:t>
            </a:r>
            <a:endParaRPr lang="en-US" altLang="ko-KR" sz="2000" dirty="0"/>
          </a:p>
          <a:p>
            <a:endParaRPr lang="ko-KR" altLang="en-US" sz="2000" dirty="0"/>
          </a:p>
          <a:p>
            <a:pPr lvl="1"/>
            <a:r>
              <a:rPr lang="en-US" altLang="ko-KR" sz="2000" dirty="0"/>
              <a:t>1989</a:t>
            </a:r>
            <a:r>
              <a:rPr lang="ko-KR" altLang="en-US" sz="2000" dirty="0"/>
              <a:t>년 웹 개념 제안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1990</a:t>
            </a:r>
            <a:r>
              <a:rPr lang="ko-KR" altLang="en-US" sz="2000" dirty="0"/>
              <a:t>년 </a:t>
            </a:r>
            <a:r>
              <a:rPr lang="en-US" altLang="ko-KR" sz="2000" dirty="0" err="1"/>
              <a:t>WorldWideWeb</a:t>
            </a:r>
            <a:r>
              <a:rPr lang="en-US" altLang="ko-KR" sz="2000" dirty="0"/>
              <a:t> </a:t>
            </a:r>
            <a:r>
              <a:rPr lang="ko-KR" altLang="en-US" sz="2000" dirty="0"/>
              <a:t>프로젝트 시작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2"/>
            <a:r>
              <a:rPr lang="ko-KR" altLang="en-US" sz="2000" dirty="0"/>
              <a:t>서버</a:t>
            </a:r>
            <a:r>
              <a:rPr lang="en-US" altLang="ko-KR" sz="2000" dirty="0"/>
              <a:t>-</a:t>
            </a:r>
            <a:r>
              <a:rPr lang="ko-KR" altLang="en-US" sz="2000" dirty="0"/>
              <a:t>클라이언트로 동작하는 </a:t>
            </a:r>
            <a:r>
              <a:rPr lang="en-US" altLang="ko-KR" sz="2000" dirty="0"/>
              <a:t>HTTP </a:t>
            </a:r>
            <a:r>
              <a:rPr lang="ko-KR" altLang="en-US" sz="2000" dirty="0"/>
              <a:t>모델 창시</a:t>
            </a:r>
            <a:endParaRPr lang="en-US" altLang="ko-KR" sz="2000" dirty="0"/>
          </a:p>
          <a:p>
            <a:pPr lvl="2"/>
            <a:r>
              <a:rPr lang="en-US" altLang="ko-KR" sz="2000" dirty="0"/>
              <a:t>HTML </a:t>
            </a:r>
            <a:r>
              <a:rPr lang="ko-KR" altLang="en-US" sz="2000" dirty="0"/>
              <a:t>언어 개발</a:t>
            </a:r>
            <a:r>
              <a:rPr lang="en-US" altLang="ko-KR" sz="2000" dirty="0"/>
              <a:t>, </a:t>
            </a:r>
            <a:r>
              <a:rPr lang="ko-KR" altLang="en-US" sz="2000" dirty="0"/>
              <a:t>하이퍼링크 개념 구현</a:t>
            </a:r>
            <a:endParaRPr lang="en-US" altLang="ko-KR" sz="2000" dirty="0"/>
          </a:p>
          <a:p>
            <a:pPr lvl="2"/>
            <a:r>
              <a:rPr lang="ko-KR" altLang="en-US" sz="2000" dirty="0"/>
              <a:t>세계 최초의 웹 서버와 웹 브라우저 개발</a:t>
            </a:r>
          </a:p>
        </p:txBody>
      </p:sp>
    </p:spTree>
    <p:extLst>
      <p:ext uri="{BB962C8B-B14F-4D97-AF65-F5344CB8AC3E}">
        <p14:creationId xmlns:p14="http://schemas.microsoft.com/office/powerpoint/2010/main" val="76811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교재 자료 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http://webprogramming.co.kr/download/972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256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34747" y="162041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/>
              <a:t>컴퓨터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E84DDDB6-D28C-4583-B457-6920B0136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80" y="1500187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 Box 60">
            <a:extLst>
              <a:ext uri="{FF2B5EF4-FFF2-40B4-BE49-F238E27FC236}">
                <a16:creationId xmlns:a16="http://schemas.microsoft.com/office/drawing/2014/main" id="{E83BC711-B2CF-4761-8B26-1F65681B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161" y="579501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설치하고 운용한 </a:t>
            </a:r>
            <a:r>
              <a:rPr lang="en-US" altLang="ko-KR" sz="1400" dirty="0">
                <a:latin typeface="+mj-ea"/>
                <a:ea typeface="+mj-ea"/>
              </a:rPr>
              <a:t>NeXT </a:t>
            </a:r>
            <a:r>
              <a:rPr lang="ko-KR" altLang="en-US" sz="1400" dirty="0">
                <a:latin typeface="+mj-ea"/>
                <a:ea typeface="+mj-ea"/>
              </a:rPr>
              <a:t>컴퓨터</a:t>
            </a:r>
            <a:endParaRPr lang="en-US" altLang="ko-KR" sz="1400" dirty="0">
              <a:latin typeface="+mj-ea"/>
              <a:ea typeface="+mj-ea"/>
            </a:endParaRPr>
          </a:p>
          <a:p>
            <a:pPr algn="just"/>
            <a:r>
              <a:rPr lang="ko-KR" altLang="en-US" sz="1400" dirty="0">
                <a:latin typeface="+mj-ea"/>
                <a:ea typeface="+mj-ea"/>
              </a:rPr>
              <a:t>최초의 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이용</a:t>
            </a:r>
            <a:endParaRPr lang="en-US" altLang="ko-KR" sz="1400" dirty="0">
              <a:latin typeface="+mj-ea"/>
              <a:ea typeface="+mj-ea"/>
            </a:endParaRPr>
          </a:p>
          <a:p>
            <a:pPr algn="just"/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0655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34747" y="162041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웹의 성공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D17A37-B6F5-4B96-81F9-C3F85CD699D0}"/>
              </a:ext>
            </a:extLst>
          </p:cNvPr>
          <p:cNvSpPr/>
          <p:nvPr/>
        </p:nvSpPr>
        <p:spPr>
          <a:xfrm>
            <a:off x="1806354" y="1832035"/>
            <a:ext cx="88485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만들기 쉬운 웹 문서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ko-KR" altLang="en-US" dirty="0"/>
              <a:t>사용하기 쉬운 </a:t>
            </a:r>
            <a:r>
              <a:rPr lang="en-US" altLang="ko-KR" dirty="0"/>
              <a:t>HTML </a:t>
            </a:r>
            <a:r>
              <a:rPr lang="ko-KR" altLang="en-US" dirty="0"/>
              <a:t>태그 언어</a:t>
            </a:r>
            <a:r>
              <a:rPr lang="en-US" altLang="ko-KR" dirty="0"/>
              <a:t>, </a:t>
            </a:r>
            <a:r>
              <a:rPr lang="ko-KR" altLang="en-US" dirty="0"/>
              <a:t>단순하고 직관적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웹 페이지는 텍스트 문서</a:t>
            </a:r>
            <a:endParaRPr lang="en-US" altLang="ko-KR" dirty="0"/>
          </a:p>
          <a:p>
            <a:pPr lvl="1"/>
            <a:r>
              <a:rPr lang="ko-KR" altLang="en-US" dirty="0"/>
              <a:t>아무 텍스트 편집기로 편집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효율적인 </a:t>
            </a:r>
            <a:r>
              <a:rPr lang="en-US" altLang="ko-KR" dirty="0"/>
              <a:t>HTTP </a:t>
            </a:r>
            <a:r>
              <a:rPr lang="ko-KR" altLang="en-US" dirty="0"/>
              <a:t>통신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ko-KR" altLang="en-US" dirty="0"/>
              <a:t>웹 브라우저가 웹 페이지를 모두 전송 받고 나면 웹 서버와의 접속을 끊는 방식</a:t>
            </a:r>
            <a:endParaRPr lang="en-US" altLang="ko-KR" dirty="0"/>
          </a:p>
          <a:p>
            <a:pPr lvl="1"/>
            <a:r>
              <a:rPr lang="ko-KR" altLang="en-US" dirty="0"/>
              <a:t>웹 서버에 많은 웹 브라우저의 동시 접속에 따른 낮은 부담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서버와 웹 브라우저의 작업 분담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ko-KR" altLang="en-US" dirty="0"/>
              <a:t>웹 서버는 웹 브라우저로부터 요청 받은 자원 전송 담당</a:t>
            </a:r>
            <a:endParaRPr lang="en-US" altLang="ko-KR" dirty="0"/>
          </a:p>
          <a:p>
            <a:pPr lvl="1"/>
            <a:r>
              <a:rPr lang="ko-KR" altLang="en-US" dirty="0"/>
              <a:t>웹 문서를 출력하는 것은 브라우저의 몫</a:t>
            </a:r>
            <a:endParaRPr lang="en-US" altLang="ko-KR" dirty="0"/>
          </a:p>
          <a:p>
            <a:pPr lvl="1"/>
            <a:r>
              <a:rPr lang="ko-KR" altLang="en-US" dirty="0"/>
              <a:t>웹 서버의 낮은 부하로 많은 동시 </a:t>
            </a:r>
            <a:r>
              <a:rPr lang="ko-KR" altLang="en-US" dirty="0" err="1"/>
              <a:t>접속자</a:t>
            </a:r>
            <a:r>
              <a:rPr lang="ko-KR" altLang="en-US" dirty="0"/>
              <a:t> 지원</a:t>
            </a:r>
          </a:p>
        </p:txBody>
      </p:sp>
    </p:spTree>
    <p:extLst>
      <p:ext uri="{BB962C8B-B14F-4D97-AF65-F5344CB8AC3E}">
        <p14:creationId xmlns:p14="http://schemas.microsoft.com/office/powerpoint/2010/main" val="4225302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34747" y="162041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 페이지 구성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98A6B326-2549-475F-A02B-F4FC396526C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86307" y="1629561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웹 페이지 구성 </a:t>
            </a:r>
            <a:r>
              <a:rPr lang="en-US" altLang="ko-KR" sz="2400" dirty="0"/>
              <a:t>3 </a:t>
            </a:r>
            <a:r>
              <a:rPr lang="ko-KR" altLang="en-US" sz="2400" dirty="0"/>
              <a:t>요소</a:t>
            </a:r>
            <a:endParaRPr lang="en-US" altLang="ko-KR" sz="2400" dirty="0"/>
          </a:p>
          <a:p>
            <a:endParaRPr lang="en-US" altLang="ko-KR" sz="2400" dirty="0"/>
          </a:p>
          <a:p>
            <a:pPr lvl="1"/>
            <a:r>
              <a:rPr lang="ko-KR" altLang="en-US" sz="2000" dirty="0"/>
              <a:t>웹 페이지의 구조와 내용 </a:t>
            </a:r>
            <a:r>
              <a:rPr lang="en-US" altLang="ko-KR" sz="2000" dirty="0"/>
              <a:t>- HTML </a:t>
            </a:r>
            <a:endParaRPr lang="ko-KR" altLang="en-US" sz="2000" dirty="0"/>
          </a:p>
          <a:p>
            <a:pPr lvl="1"/>
            <a:r>
              <a:rPr lang="ko-KR" altLang="en-US" sz="2000" dirty="0"/>
              <a:t>웹 페이지의 모양 </a:t>
            </a:r>
            <a:r>
              <a:rPr lang="en-US" altLang="ko-KR" sz="2000" dirty="0"/>
              <a:t>- CSS(Cascading Style Sheet) </a:t>
            </a:r>
            <a:endParaRPr lang="ko-KR" altLang="en-US" sz="2000" dirty="0"/>
          </a:p>
          <a:p>
            <a:pPr lvl="1"/>
            <a:r>
              <a:rPr lang="ko-KR" altLang="en-US" sz="2000" dirty="0"/>
              <a:t>웹 페이지의 행동 및 응용 프로그램 </a:t>
            </a:r>
            <a:r>
              <a:rPr lang="en-US" altLang="ko-KR" sz="2000" dirty="0"/>
              <a:t>– </a:t>
            </a:r>
            <a:r>
              <a:rPr lang="en-US" altLang="ko-KR" sz="2000" dirty="0" err="1"/>
              <a:t>Javascript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웹 페이지는 </a:t>
            </a:r>
            <a:r>
              <a:rPr lang="en-US" altLang="ko-KR" sz="2400" dirty="0"/>
              <a:t>3 </a:t>
            </a:r>
            <a:r>
              <a:rPr lang="ko-KR" altLang="en-US" sz="2400" dirty="0"/>
              <a:t>요소를 분리하여 개발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6977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34747" y="162041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ko-KR" altLang="en-US" dirty="0"/>
              <a:t>로 분리된 웹 페이지 만들기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646815-972C-4ABE-A759-C46F43CA17F0}"/>
              </a:ext>
            </a:extLst>
          </p:cNvPr>
          <p:cNvSpPr/>
          <p:nvPr/>
        </p:nvSpPr>
        <p:spPr>
          <a:xfrm>
            <a:off x="3053419" y="1786609"/>
            <a:ext cx="5317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ko-KR" altLang="en-US" dirty="0"/>
              <a:t>로 분리된 웹 페이지 만들기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887008-F907-40AB-A779-5DD092476CCC}"/>
              </a:ext>
            </a:extLst>
          </p:cNvPr>
          <p:cNvSpPr/>
          <p:nvPr/>
        </p:nvSpPr>
        <p:spPr>
          <a:xfrm>
            <a:off x="2376382" y="2856305"/>
            <a:ext cx="4248472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He 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/>
              <a:t>&lt;/body&gt;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7F9F48-AC8B-49CF-80FB-53EBA05AEB1C}"/>
              </a:ext>
            </a:extLst>
          </p:cNvPr>
          <p:cNvSpPr txBox="1"/>
          <p:nvPr/>
        </p:nvSpPr>
        <p:spPr>
          <a:xfrm>
            <a:off x="6813709" y="5579533"/>
            <a:ext cx="2850460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HTML </a:t>
            </a:r>
            <a:r>
              <a:rPr lang="ko-KR" altLang="en-US" sz="1050" dirty="0"/>
              <a:t>태그로 구조와 내용만 있는 웹 페이지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23F0495-F10F-4F73-95F9-4550C901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895" y="2856305"/>
            <a:ext cx="3375505" cy="26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61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ko-KR" altLang="en-US" dirty="0"/>
              <a:t>로 분리된 웹 페이지 만들기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0C9B6C-98F1-4C38-B8BA-BC0B6BC63708}"/>
              </a:ext>
            </a:extLst>
          </p:cNvPr>
          <p:cNvSpPr/>
          <p:nvPr/>
        </p:nvSpPr>
        <p:spPr>
          <a:xfrm>
            <a:off x="1918553" y="2227937"/>
            <a:ext cx="4248472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&lt;style&gt;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300" dirty="0" err="1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err="1">
                <a:solidFill>
                  <a:srgbClr val="C00000"/>
                </a:solidFill>
              </a:rPr>
              <a:t>hr</a:t>
            </a:r>
            <a:r>
              <a:rPr lang="en-US" altLang="ko-KR" sz="13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&lt;/style&gt;</a:t>
            </a: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He 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/>
              <a:t>&lt;/body&gt;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0C7925-1D64-4C63-AA13-396EFE0C1BA8}"/>
              </a:ext>
            </a:extLst>
          </p:cNvPr>
          <p:cNvSpPr txBox="1"/>
          <p:nvPr/>
        </p:nvSpPr>
        <p:spPr>
          <a:xfrm>
            <a:off x="3072641" y="4537000"/>
            <a:ext cx="2146463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CSS</a:t>
            </a:r>
            <a:r>
              <a:rPr lang="ko-KR" altLang="en-US" sz="1050" dirty="0"/>
              <a:t>로 문서의 모양</a:t>
            </a:r>
            <a:r>
              <a:rPr lang="en-US" altLang="ko-KR" sz="1050" dirty="0"/>
              <a:t>(</a:t>
            </a:r>
            <a:r>
              <a:rPr lang="ko-KR" altLang="en-US" sz="1050" dirty="0"/>
              <a:t>스타일</a:t>
            </a:r>
            <a:r>
              <a:rPr lang="en-US" altLang="ko-KR" sz="1050" dirty="0"/>
              <a:t>)</a:t>
            </a:r>
            <a:r>
              <a:rPr lang="ko-KR" altLang="en-US" sz="1050" dirty="0"/>
              <a:t> 코딩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F79F701-53A8-43AB-B426-E2F9B3A26806}"/>
              </a:ext>
            </a:extLst>
          </p:cNvPr>
          <p:cNvSpPr/>
          <p:nvPr/>
        </p:nvSpPr>
        <p:spPr>
          <a:xfrm>
            <a:off x="3432681" y="1628866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2. CSS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B07908B-0CAD-4436-90E1-52488423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25" y="2876009"/>
            <a:ext cx="3054052" cy="28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01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ko-KR" altLang="en-US" dirty="0"/>
              <a:t>로 분리된 웹 페이지 만들기 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14B1B1EA-35A8-4C47-AD8E-383786DDE46E}"/>
              </a:ext>
            </a:extLst>
          </p:cNvPr>
          <p:cNvSpPr txBox="1">
            <a:spLocks/>
          </p:cNvSpPr>
          <p:nvPr/>
        </p:nvSpPr>
        <p:spPr>
          <a:xfrm>
            <a:off x="498854" y="1804881"/>
            <a:ext cx="274781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2400" dirty="0">
                <a:solidFill>
                  <a:srgbClr val="C00000"/>
                </a:solidFill>
              </a:rPr>
              <a:t>인터페이스 처리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DB538C8-C9E2-4212-9ACA-2378E4D50CBD}"/>
              </a:ext>
            </a:extLst>
          </p:cNvPr>
          <p:cNvSpPr/>
          <p:nvPr/>
        </p:nvSpPr>
        <p:spPr>
          <a:xfrm>
            <a:off x="3457033" y="1540991"/>
            <a:ext cx="4446389" cy="5262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</a:p>
          <a:p>
            <a:pPr defTabSz="180000"/>
            <a:r>
              <a:rPr lang="en-US" altLang="ko-KR" sz="1050" dirty="0"/>
              <a:t>&lt;title&gt;</a:t>
            </a:r>
            <a:r>
              <a:rPr lang="ko-KR" altLang="en-US" sz="1050" dirty="0"/>
              <a:t>웹 페이지의 구성 요소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b="1" dirty="0">
                <a:solidFill>
                  <a:srgbClr val="C00000"/>
                </a:solidFill>
              </a:rPr>
              <a:t>&lt;style&gt;</a:t>
            </a:r>
          </a:p>
          <a:p>
            <a:pPr defTabSz="180000"/>
            <a:r>
              <a:rPr lang="en-US" altLang="ko-KR" sz="105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05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05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050" dirty="0" err="1">
                <a:solidFill>
                  <a:srgbClr val="C00000"/>
                </a:solidFill>
              </a:rPr>
              <a:t>darkred</a:t>
            </a:r>
            <a:r>
              <a:rPr lang="en-US" altLang="ko-KR" sz="105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050" dirty="0">
                <a:solidFill>
                  <a:srgbClr val="C00000"/>
                </a:solidFill>
              </a:rPr>
              <a:t>	</a:t>
            </a:r>
            <a:r>
              <a:rPr lang="en-US" altLang="ko-KR" sz="1050" dirty="0" err="1">
                <a:solidFill>
                  <a:srgbClr val="C00000"/>
                </a:solidFill>
              </a:rPr>
              <a:t>hr</a:t>
            </a:r>
            <a:r>
              <a:rPr lang="en-US" altLang="ko-KR" sz="105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05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05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050" b="1" dirty="0">
                <a:solidFill>
                  <a:srgbClr val="C00000"/>
                </a:solidFill>
              </a:rPr>
              <a:t>&lt;/style&gt;</a:t>
            </a:r>
          </a:p>
          <a:p>
            <a:pPr defTabSz="180000"/>
            <a:r>
              <a:rPr lang="en-US" altLang="ko-KR" sz="1050" b="1" dirty="0">
                <a:solidFill>
                  <a:srgbClr val="0070C0"/>
                </a:solidFill>
              </a:rPr>
              <a:t>&lt;script&gt;</a:t>
            </a:r>
          </a:p>
          <a:p>
            <a:pPr defTabSz="180000"/>
            <a:r>
              <a:rPr lang="en-US" altLang="ko-KR" sz="1050" dirty="0">
                <a:solidFill>
                  <a:srgbClr val="0070C0"/>
                </a:solidFill>
              </a:rPr>
              <a:t>	function show() { // &lt;</a:t>
            </a:r>
            <a:r>
              <a:rPr lang="en-US" altLang="ko-KR" sz="1050" dirty="0" err="1">
                <a:solidFill>
                  <a:srgbClr val="0070C0"/>
                </a:solidFill>
              </a:rPr>
              <a:t>img</a:t>
            </a:r>
            <a:r>
              <a:rPr lang="en-US" altLang="ko-KR" sz="1050" dirty="0">
                <a:solidFill>
                  <a:srgbClr val="0070C0"/>
                </a:solidFill>
              </a:rPr>
              <a:t>&gt;</a:t>
            </a:r>
            <a:r>
              <a:rPr lang="ko-KR" altLang="en-US" sz="105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050" dirty="0">
                <a:solidFill>
                  <a:srgbClr val="0070C0"/>
                </a:solidFill>
              </a:rPr>
              <a:t>		</a:t>
            </a:r>
            <a:r>
              <a:rPr lang="en-US" altLang="ko-KR" sz="1050" dirty="0" err="1">
                <a:solidFill>
                  <a:srgbClr val="0070C0"/>
                </a:solidFill>
              </a:rPr>
              <a:t>document.getElementById</a:t>
            </a:r>
            <a:r>
              <a:rPr lang="en-US" altLang="ko-KR" sz="1050" dirty="0">
                <a:solidFill>
                  <a:srgbClr val="0070C0"/>
                </a:solidFill>
              </a:rPr>
              <a:t>("fig").</a:t>
            </a:r>
            <a:r>
              <a:rPr lang="en-US" altLang="ko-KR" sz="1050" dirty="0" err="1">
                <a:solidFill>
                  <a:srgbClr val="0070C0"/>
                </a:solidFill>
              </a:rPr>
              <a:t>src</a:t>
            </a:r>
            <a:r>
              <a:rPr lang="en-US" altLang="ko-KR" sz="105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050" dirty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050" dirty="0">
                <a:solidFill>
                  <a:srgbClr val="0070C0"/>
                </a:solidFill>
              </a:rPr>
              <a:t>	function hide() { // &lt;</a:t>
            </a:r>
            <a:r>
              <a:rPr lang="en-US" altLang="ko-KR" sz="1050" dirty="0" err="1">
                <a:solidFill>
                  <a:srgbClr val="0070C0"/>
                </a:solidFill>
              </a:rPr>
              <a:t>img</a:t>
            </a:r>
            <a:r>
              <a:rPr lang="en-US" altLang="ko-KR" sz="1050" dirty="0">
                <a:solidFill>
                  <a:srgbClr val="0070C0"/>
                </a:solidFill>
              </a:rPr>
              <a:t>&gt;</a:t>
            </a:r>
            <a:r>
              <a:rPr lang="ko-KR" altLang="en-US" sz="105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050" dirty="0">
                <a:solidFill>
                  <a:srgbClr val="0070C0"/>
                </a:solidFill>
              </a:rPr>
              <a:t>		</a:t>
            </a:r>
            <a:r>
              <a:rPr lang="en-US" altLang="ko-KR" sz="1050" dirty="0" err="1">
                <a:solidFill>
                  <a:srgbClr val="0070C0"/>
                </a:solidFill>
              </a:rPr>
              <a:t>document.getElementById</a:t>
            </a:r>
            <a:r>
              <a:rPr lang="en-US" altLang="ko-KR" sz="1050" dirty="0">
                <a:solidFill>
                  <a:srgbClr val="0070C0"/>
                </a:solidFill>
              </a:rPr>
              <a:t>("fig").</a:t>
            </a:r>
            <a:r>
              <a:rPr lang="en-US" altLang="ko-KR" sz="1050" dirty="0" err="1">
                <a:solidFill>
                  <a:srgbClr val="0070C0"/>
                </a:solidFill>
              </a:rPr>
              <a:t>src</a:t>
            </a:r>
            <a:r>
              <a:rPr lang="en-US" altLang="ko-KR" sz="105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050" dirty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050" b="1" dirty="0">
                <a:solidFill>
                  <a:srgbClr val="0070C0"/>
                </a:solidFill>
              </a:rPr>
              <a:t>&lt;/script&gt;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 </a:t>
            </a:r>
            <a:r>
              <a:rPr lang="en-US" altLang="ko-KR" sz="1050" b="1" dirty="0" err="1"/>
              <a:t>onmouseover</a:t>
            </a:r>
            <a:r>
              <a:rPr lang="en-US" altLang="ko-KR" sz="1050" b="1" dirty="0"/>
              <a:t>="show()" </a:t>
            </a:r>
            <a:r>
              <a:rPr lang="en-US" altLang="ko-KR" sz="1050" b="1" dirty="0" err="1"/>
              <a:t>onmouseout</a:t>
            </a:r>
            <a:r>
              <a:rPr lang="en-US" altLang="ko-KR" sz="1050" b="1" dirty="0"/>
              <a:t>="hide()"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Elvis Presley&lt;/h3&gt;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&lt;div&gt;</a:t>
            </a:r>
            <a:r>
              <a:rPr lang="en-US" altLang="ko-KR" sz="1050" b="1" dirty="0"/>
              <a:t>&lt;</a:t>
            </a:r>
            <a:r>
              <a:rPr lang="en-US" altLang="ko-KR" sz="1050" b="1" dirty="0" err="1"/>
              <a:t>img</a:t>
            </a:r>
            <a:r>
              <a:rPr lang="en-US" altLang="ko-KR" sz="1050" b="1" dirty="0"/>
              <a:t> id="fig" </a:t>
            </a:r>
            <a:r>
              <a:rPr lang="en-US" altLang="ko-KR" sz="1050" b="1" dirty="0" err="1"/>
              <a:t>src</a:t>
            </a:r>
            <a:r>
              <a:rPr lang="en-US" altLang="ko-KR" sz="1050" b="1" dirty="0"/>
              <a:t>=""&gt;</a:t>
            </a:r>
            <a:r>
              <a:rPr lang="en-US" altLang="ko-KR" sz="1050" dirty="0"/>
              <a:t>&lt;/div&gt;</a:t>
            </a:r>
          </a:p>
          <a:p>
            <a:pPr defTabSz="180000"/>
            <a:r>
              <a:rPr lang="en-US" altLang="ko-KR" sz="1050" dirty="0"/>
              <a:t>He was an American singer and actor. In November</a:t>
            </a:r>
          </a:p>
          <a:p>
            <a:pPr defTabSz="180000"/>
            <a:r>
              <a:rPr lang="en-US" altLang="ko-KR" sz="1050" dirty="0"/>
              <a:t>1956, he made his film debut in &lt;span&gt;Love Me </a:t>
            </a:r>
          </a:p>
          <a:p>
            <a:pPr defTabSz="180000"/>
            <a:r>
              <a:rPr lang="en-US" altLang="ko-KR" sz="1050" dirty="0"/>
              <a:t>Tender&lt;/span&gt;. He is often referred to as </a:t>
            </a:r>
          </a:p>
          <a:p>
            <a:pPr defTabSz="180000"/>
            <a:r>
              <a:rPr lang="en-US" altLang="ko-KR" sz="1050" dirty="0"/>
              <a:t>"&lt;span&gt;the King of Rock and Roll&lt;/span&gt;".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en-US" altLang="ko-KR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2321E9-178F-48EF-B9A7-13F14209ACF9}"/>
              </a:ext>
            </a:extLst>
          </p:cNvPr>
          <p:cNvSpPr txBox="1"/>
          <p:nvPr/>
        </p:nvSpPr>
        <p:spPr>
          <a:xfrm>
            <a:off x="4561064" y="4732810"/>
            <a:ext cx="2844048" cy="280928"/>
          </a:xfrm>
          <a:prstGeom prst="wedgeRoundRectCallout">
            <a:avLst>
              <a:gd name="adj1" fmla="val -47662"/>
              <a:gd name="adj2" fmla="val 99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텍스트에 마우스를</a:t>
            </a:r>
            <a:r>
              <a:rPr lang="en-US" altLang="ko-KR" sz="1000" dirty="0"/>
              <a:t> </a:t>
            </a:r>
            <a:r>
              <a:rPr lang="ko-KR" altLang="en-US" sz="1000" dirty="0"/>
              <a:t>올리면 </a:t>
            </a:r>
            <a:r>
              <a:rPr lang="en-US" altLang="ko-KR" sz="1000" dirty="0"/>
              <a:t>show() </a:t>
            </a:r>
            <a:r>
              <a:rPr lang="ko-KR" altLang="en-US" sz="1000" dirty="0"/>
              <a:t>함수 호출</a:t>
            </a:r>
            <a:endParaRPr lang="en-US" altLang="ko-KR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61DCEB-BE3A-4B05-A87F-8450E88675C5}"/>
              </a:ext>
            </a:extLst>
          </p:cNvPr>
          <p:cNvSpPr txBox="1"/>
          <p:nvPr/>
        </p:nvSpPr>
        <p:spPr>
          <a:xfrm>
            <a:off x="4996712" y="3441593"/>
            <a:ext cx="1643107" cy="280928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자바스크립크</a:t>
            </a:r>
            <a:r>
              <a:rPr lang="ko-KR" altLang="en-US" sz="1050" dirty="0"/>
              <a:t> 코드 추가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153F971-64A6-4438-8AA5-0F617E65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791" y="1637813"/>
            <a:ext cx="2531330" cy="232902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C642426-B59A-4AA5-80FB-7326A61AF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91" y="4010871"/>
            <a:ext cx="2531330" cy="28471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BAB92EF-511B-41B2-ACAD-45E0F2F5B9C4}"/>
              </a:ext>
            </a:extLst>
          </p:cNvPr>
          <p:cNvSpPr txBox="1"/>
          <p:nvPr/>
        </p:nvSpPr>
        <p:spPr>
          <a:xfrm>
            <a:off x="9851086" y="5084774"/>
            <a:ext cx="1914456" cy="63847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텍스트에 마우스를</a:t>
            </a:r>
            <a:r>
              <a:rPr lang="en-US" altLang="ko-KR" sz="1050" dirty="0"/>
              <a:t> </a:t>
            </a:r>
          </a:p>
          <a:p>
            <a:r>
              <a:rPr lang="ko-KR" altLang="en-US" sz="1050" dirty="0"/>
              <a:t>올리면 </a:t>
            </a:r>
            <a:r>
              <a:rPr lang="ko-KR" altLang="en-US" sz="1050" dirty="0" err="1"/>
              <a:t>엘비스</a:t>
            </a:r>
            <a:r>
              <a:rPr lang="ko-KR" altLang="en-US" sz="1050" dirty="0"/>
              <a:t> 이미지 출력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내리면 없어짐</a:t>
            </a:r>
          </a:p>
        </p:txBody>
      </p:sp>
    </p:spTree>
    <p:extLst>
      <p:ext uri="{BB962C8B-B14F-4D97-AF65-F5344CB8AC3E}">
        <p14:creationId xmlns:p14="http://schemas.microsoft.com/office/powerpoint/2010/main" val="391840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HTML5</a:t>
            </a: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3" name="내용 개체 틀 3">
            <a:extLst>
              <a:ext uri="{FF2B5EF4-FFF2-40B4-BE49-F238E27FC236}">
                <a16:creationId xmlns:a16="http://schemas.microsoft.com/office/drawing/2014/main" id="{D18B3A2E-F44A-4827-92BF-FF259AEEE1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86307" y="1498352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HTML </a:t>
            </a:r>
            <a:r>
              <a:rPr lang="ko-KR" altLang="en-US" sz="2400" dirty="0"/>
              <a:t>언어의 역사</a:t>
            </a:r>
            <a:endParaRPr lang="en-US" altLang="ko-KR" sz="2400" dirty="0"/>
          </a:p>
          <a:p>
            <a:endParaRPr lang="en-US" altLang="ko-KR" sz="2400" dirty="0"/>
          </a:p>
          <a:p>
            <a:pPr lvl="1"/>
            <a:r>
              <a:rPr lang="en-US" altLang="ko-KR" sz="2000" dirty="0"/>
              <a:t>1990</a:t>
            </a:r>
            <a:r>
              <a:rPr lang="ko-KR" altLang="en-US" sz="2000" dirty="0"/>
              <a:t>년 물리학자인 </a:t>
            </a:r>
            <a:r>
              <a:rPr lang="en-US" altLang="ko-KR" sz="2000" dirty="0"/>
              <a:t>Tim Berners-Lee</a:t>
            </a:r>
            <a:r>
              <a:rPr lang="ko-KR" altLang="en-US" sz="2000" dirty="0"/>
              <a:t>가 정의</a:t>
            </a:r>
            <a:endParaRPr lang="en-US" altLang="ko-KR" sz="2000" dirty="0"/>
          </a:p>
          <a:p>
            <a:pPr lvl="1"/>
            <a:r>
              <a:rPr lang="ko-KR" altLang="en-US" sz="2000" dirty="0"/>
              <a:t>표준화된 태그로 웹 페이지를 작성하는 언어</a:t>
            </a:r>
            <a:endParaRPr lang="en-US" altLang="ko-KR" sz="2000" dirty="0"/>
          </a:p>
          <a:p>
            <a:pPr lvl="2"/>
            <a:r>
              <a:rPr lang="en-US" altLang="ko-KR" sz="1800" dirty="0"/>
              <a:t>&lt;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&gt;, &lt;</a:t>
            </a:r>
            <a:r>
              <a:rPr lang="en-US" altLang="ko-KR" sz="1800" dirty="0" err="1"/>
              <a:t>hr</a:t>
            </a:r>
            <a:r>
              <a:rPr lang="en-US" altLang="ko-KR" sz="1800" dirty="0"/>
              <a:t>&gt;, &lt;table&gt;, &lt;li&gt; </a:t>
            </a:r>
            <a:r>
              <a:rPr lang="ko-KR" altLang="en-US" sz="1800" dirty="0"/>
              <a:t>등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r>
              <a:rPr lang="en-US" altLang="ko-KR" sz="2400" dirty="0"/>
              <a:t>HTML, CSS, </a:t>
            </a:r>
            <a:r>
              <a:rPr lang="en-US" altLang="ko-KR" sz="2400" dirty="0" err="1"/>
              <a:t>Javascript</a:t>
            </a:r>
            <a:r>
              <a:rPr lang="en-US" altLang="ko-KR" sz="2400" dirty="0"/>
              <a:t>, </a:t>
            </a:r>
            <a:r>
              <a:rPr lang="ko-KR" altLang="en-US" sz="2400" dirty="0"/>
              <a:t>웹 브라우저의 타임 라인</a:t>
            </a:r>
            <a:endParaRPr lang="en-US" altLang="ko-KR" sz="2400" dirty="0"/>
          </a:p>
          <a:p>
            <a:pPr lvl="1"/>
            <a:r>
              <a:rPr lang="ko-KR" altLang="en-US" sz="2000" dirty="0"/>
              <a:t>다음 슬라이드</a:t>
            </a:r>
          </a:p>
          <a:p>
            <a:pPr lvl="2"/>
            <a:endParaRPr lang="ko-KR" altLang="en-US" sz="1800" dirty="0"/>
          </a:p>
          <a:p>
            <a:pPr lvl="1"/>
            <a:endParaRPr lang="ko-KR" altLang="en-US" sz="2000" dirty="0"/>
          </a:p>
          <a:p>
            <a:pPr lvl="1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5876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HTML5</a:t>
            </a: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644565-4C25-4683-ABFC-6EE0DCCDF4A6}"/>
              </a:ext>
            </a:extLst>
          </p:cNvPr>
          <p:cNvGrpSpPr/>
          <p:nvPr/>
        </p:nvGrpSpPr>
        <p:grpSpPr>
          <a:xfrm>
            <a:off x="3800475" y="1794081"/>
            <a:ext cx="4659957" cy="4729216"/>
            <a:chOff x="915477" y="28193"/>
            <a:chExt cx="7544955" cy="6860229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F3937C8-3570-484A-992A-58E444C5697E}"/>
                </a:ext>
              </a:extLst>
            </p:cNvPr>
            <p:cNvCxnSpPr/>
            <p:nvPr/>
          </p:nvCxnSpPr>
          <p:spPr>
            <a:xfrm flipH="1">
              <a:off x="1398911" y="451633"/>
              <a:ext cx="4737" cy="643678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5325C19-D9E7-4F39-B8BA-5674178F5D27}"/>
                </a:ext>
              </a:extLst>
            </p:cNvPr>
            <p:cNvCxnSpPr/>
            <p:nvPr/>
          </p:nvCxnSpPr>
          <p:spPr>
            <a:xfrm>
              <a:off x="1400574" y="6483121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D743EE6-390F-4E7D-A978-1043089AA294}"/>
                </a:ext>
              </a:extLst>
            </p:cNvPr>
            <p:cNvCxnSpPr>
              <a:stCxn id="77" idx="3"/>
            </p:cNvCxnSpPr>
            <p:nvPr/>
          </p:nvCxnSpPr>
          <p:spPr>
            <a:xfrm flipV="1">
              <a:off x="1407920" y="5284649"/>
              <a:ext cx="7052512" cy="1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5F6E96B-8E6E-4870-87E9-E6077E6A1152}"/>
                </a:ext>
              </a:extLst>
            </p:cNvPr>
            <p:cNvCxnSpPr>
              <a:stCxn id="75" idx="3"/>
            </p:cNvCxnSpPr>
            <p:nvPr/>
          </p:nvCxnSpPr>
          <p:spPr>
            <a:xfrm flipV="1">
              <a:off x="1407920" y="4030556"/>
              <a:ext cx="7052512" cy="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976BB99-4D4A-495F-8D82-DAEC3D18B1AF}"/>
                </a:ext>
              </a:extLst>
            </p:cNvPr>
            <p:cNvCxnSpPr>
              <a:stCxn id="73" idx="3"/>
            </p:cNvCxnSpPr>
            <p:nvPr/>
          </p:nvCxnSpPr>
          <p:spPr>
            <a:xfrm flipV="1">
              <a:off x="1407920" y="3711755"/>
              <a:ext cx="7052512" cy="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8081647-7828-451C-9013-F137BA154A4B}"/>
                </a:ext>
              </a:extLst>
            </p:cNvPr>
            <p:cNvCxnSpPr>
              <a:stCxn id="72" idx="3"/>
            </p:cNvCxnSpPr>
            <p:nvPr/>
          </p:nvCxnSpPr>
          <p:spPr>
            <a:xfrm flipV="1">
              <a:off x="1407920" y="2751315"/>
              <a:ext cx="7052512" cy="20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5DAB3D1-6F6E-4C02-8958-B062843AED54}"/>
                </a:ext>
              </a:extLst>
            </p:cNvPr>
            <p:cNvCxnSpPr>
              <a:stCxn id="70" idx="3"/>
            </p:cNvCxnSpPr>
            <p:nvPr/>
          </p:nvCxnSpPr>
          <p:spPr>
            <a:xfrm flipV="1">
              <a:off x="1407920" y="2127851"/>
              <a:ext cx="7043061" cy="14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095ED89-D30A-41D7-8D6B-B53104B59331}"/>
                </a:ext>
              </a:extLst>
            </p:cNvPr>
            <p:cNvCxnSpPr>
              <a:stCxn id="68" idx="3"/>
            </p:cNvCxnSpPr>
            <p:nvPr/>
          </p:nvCxnSpPr>
          <p:spPr>
            <a:xfrm flipV="1">
              <a:off x="1407920" y="1824069"/>
              <a:ext cx="7043061" cy="17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2613D59-07C0-43B9-B6AD-586E1E9A5893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1407920" y="1513332"/>
              <a:ext cx="7043061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FA307CBE-63E9-4272-B4FE-64A2DC34A19A}"/>
                </a:ext>
              </a:extLst>
            </p:cNvPr>
            <p:cNvCxnSpPr>
              <a:stCxn id="65" idx="3"/>
            </p:cNvCxnSpPr>
            <p:nvPr/>
          </p:nvCxnSpPr>
          <p:spPr>
            <a:xfrm>
              <a:off x="1407920" y="1180111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5A69595-48A7-4B7C-AF58-B9E92FA1F936}"/>
                </a:ext>
              </a:extLst>
            </p:cNvPr>
            <p:cNvSpPr txBox="1"/>
            <p:nvPr/>
          </p:nvSpPr>
          <p:spPr>
            <a:xfrm>
              <a:off x="915477" y="40466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1990</a:t>
              </a:r>
              <a:endParaRPr lang="ko-KR" altLang="en-US" sz="11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5736DC9-0517-413A-B1C9-96BB0A7C874E}"/>
                </a:ext>
              </a:extLst>
            </p:cNvPr>
            <p:cNvSpPr txBox="1"/>
            <p:nvPr/>
          </p:nvSpPr>
          <p:spPr>
            <a:xfrm>
              <a:off x="2028877" y="422758"/>
              <a:ext cx="543143" cy="17972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HTTP</a:t>
              </a:r>
              <a:endParaRPr lang="ko-KR" altLang="en-US" sz="11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8D4E67-B3D1-4DA5-BCDD-4BD192E3E747}"/>
                </a:ext>
              </a:extLst>
            </p:cNvPr>
            <p:cNvSpPr txBox="1"/>
            <p:nvPr/>
          </p:nvSpPr>
          <p:spPr>
            <a:xfrm>
              <a:off x="1892029" y="143196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2.0</a:t>
              </a:r>
              <a:endParaRPr lang="ko-KR" altLang="en-US" sz="1100" dirty="0"/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C6E444D5-DE7C-4314-87C2-7EF8418CE8AA}"/>
                </a:ext>
              </a:extLst>
            </p:cNvPr>
            <p:cNvCxnSpPr>
              <a:endCxn id="63" idx="0"/>
            </p:cNvCxnSpPr>
            <p:nvPr/>
          </p:nvCxnSpPr>
          <p:spPr>
            <a:xfrm flipH="1">
              <a:off x="2300449" y="814371"/>
              <a:ext cx="1" cy="6175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75E680C-06D7-4C6E-A442-EDD12102939F}"/>
                </a:ext>
              </a:extLst>
            </p:cNvPr>
            <p:cNvSpPr txBox="1"/>
            <p:nvPr/>
          </p:nvSpPr>
          <p:spPr>
            <a:xfrm>
              <a:off x="915477" y="104930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1993</a:t>
              </a:r>
              <a:endParaRPr lang="ko-KR" altLang="en-US" sz="11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AD95E3F-F5A0-46A3-83B8-67E786B7328C}"/>
                </a:ext>
              </a:extLst>
            </p:cNvPr>
            <p:cNvSpPr txBox="1"/>
            <p:nvPr/>
          </p:nvSpPr>
          <p:spPr>
            <a:xfrm>
              <a:off x="915477" y="138252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1994</a:t>
              </a:r>
              <a:endParaRPr lang="ko-KR" altLang="en-US" sz="11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5ED76F-663D-4933-A380-29E6048ED8D4}"/>
                </a:ext>
              </a:extLst>
            </p:cNvPr>
            <p:cNvSpPr txBox="1"/>
            <p:nvPr/>
          </p:nvSpPr>
          <p:spPr>
            <a:xfrm>
              <a:off x="6856942" y="1418071"/>
              <a:ext cx="1027084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Netscape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1A5D6FD-A9ED-41C7-A8A0-64B8321FD942}"/>
                </a:ext>
              </a:extLst>
            </p:cNvPr>
            <p:cNvSpPr txBox="1"/>
            <p:nvPr/>
          </p:nvSpPr>
          <p:spPr>
            <a:xfrm>
              <a:off x="915477" y="171034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1995</a:t>
              </a:r>
              <a:endParaRPr lang="ko-KR" altLang="en-US" sz="11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91B17DA-2173-43DF-B997-93634CAC793A}"/>
                </a:ext>
              </a:extLst>
            </p:cNvPr>
            <p:cNvSpPr txBox="1"/>
            <p:nvPr/>
          </p:nvSpPr>
          <p:spPr>
            <a:xfrm>
              <a:off x="6732240" y="1731853"/>
              <a:ext cx="127648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Internet Explorer</a:t>
              </a:r>
              <a:endParaRPr lang="ko-KR" altLang="en-US" sz="11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40AB40-9F27-4EA7-8B39-2DF8ABB601FA}"/>
                </a:ext>
              </a:extLst>
            </p:cNvPr>
            <p:cNvSpPr txBox="1"/>
            <p:nvPr/>
          </p:nvSpPr>
          <p:spPr>
            <a:xfrm>
              <a:off x="915477" y="201199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1996</a:t>
              </a:r>
              <a:endParaRPr lang="ko-KR" altLang="en-US" sz="11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803008-6AC4-4E96-A748-E5197676EA87}"/>
                </a:ext>
              </a:extLst>
            </p:cNvPr>
            <p:cNvSpPr txBox="1"/>
            <p:nvPr/>
          </p:nvSpPr>
          <p:spPr>
            <a:xfrm>
              <a:off x="7067823" y="2049611"/>
              <a:ext cx="605323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Opera</a:t>
              </a:r>
              <a:endParaRPr lang="ko-KR" altLang="en-US" sz="11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29C39D0-0D91-48F7-93BD-99470AFEC877}"/>
                </a:ext>
              </a:extLst>
            </p:cNvPr>
            <p:cNvSpPr txBox="1"/>
            <p:nvPr/>
          </p:nvSpPr>
          <p:spPr>
            <a:xfrm>
              <a:off x="915477" y="26405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1998</a:t>
              </a:r>
              <a:endParaRPr lang="ko-KR" altLang="en-US" sz="11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9EBAD66-CBF3-41B2-AD89-0F89A60C1FAC}"/>
                </a:ext>
              </a:extLst>
            </p:cNvPr>
            <p:cNvSpPr txBox="1"/>
            <p:nvPr/>
          </p:nvSpPr>
          <p:spPr>
            <a:xfrm>
              <a:off x="915477" y="35847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2002</a:t>
              </a:r>
              <a:endParaRPr lang="ko-KR" altLang="en-US" sz="11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86DBD8-121D-4DFC-8D3F-E9FD678055FE}"/>
                </a:ext>
              </a:extLst>
            </p:cNvPr>
            <p:cNvSpPr txBox="1"/>
            <p:nvPr/>
          </p:nvSpPr>
          <p:spPr>
            <a:xfrm>
              <a:off x="6779627" y="3333758"/>
              <a:ext cx="1189748" cy="69154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Mozilla Firefox</a:t>
              </a:r>
              <a:endParaRPr lang="ko-KR" altLang="en-US" sz="11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5A2EC9-5113-45FA-A0B2-9FC71D49825F}"/>
                </a:ext>
              </a:extLst>
            </p:cNvPr>
            <p:cNvSpPr txBox="1"/>
            <p:nvPr/>
          </p:nvSpPr>
          <p:spPr>
            <a:xfrm>
              <a:off x="915477" y="390947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2003</a:t>
              </a:r>
              <a:endParaRPr lang="ko-KR" altLang="en-US" sz="11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528014C-B051-4D79-9B10-6B96B3E23FC6}"/>
                </a:ext>
              </a:extLst>
            </p:cNvPr>
            <p:cNvSpPr txBox="1"/>
            <p:nvPr/>
          </p:nvSpPr>
          <p:spPr>
            <a:xfrm>
              <a:off x="7087989" y="3941434"/>
              <a:ext cx="564991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Safari</a:t>
              </a:r>
              <a:endParaRPr lang="ko-KR" altLang="en-US" sz="11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E09755-5219-44CC-BA24-994BF267BFB7}"/>
                </a:ext>
              </a:extLst>
            </p:cNvPr>
            <p:cNvSpPr txBox="1"/>
            <p:nvPr/>
          </p:nvSpPr>
          <p:spPr>
            <a:xfrm>
              <a:off x="915477" y="516443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2008</a:t>
              </a:r>
              <a:endParaRPr lang="ko-KR" altLang="en-US" sz="11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67CE142-6742-4044-8C3F-E58820BC9ABD}"/>
                </a:ext>
              </a:extLst>
            </p:cNvPr>
            <p:cNvSpPr txBox="1"/>
            <p:nvPr/>
          </p:nvSpPr>
          <p:spPr>
            <a:xfrm>
              <a:off x="7012339" y="5192417"/>
              <a:ext cx="71629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Chrome</a:t>
              </a:r>
              <a:endParaRPr lang="ko-KR" altLang="en-US" sz="11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777E80-3DE2-4B3A-BAB8-EB90B1B82AF5}"/>
                </a:ext>
              </a:extLst>
            </p:cNvPr>
            <p:cNvSpPr txBox="1"/>
            <p:nvPr/>
          </p:nvSpPr>
          <p:spPr>
            <a:xfrm>
              <a:off x="915477" y="634243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2015</a:t>
              </a:r>
              <a:endParaRPr lang="ko-KR" altLang="en-US" sz="11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8F954B-90BE-40BD-93B1-B50FD562BDED}"/>
                </a:ext>
              </a:extLst>
            </p:cNvPr>
            <p:cNvSpPr txBox="1"/>
            <p:nvPr/>
          </p:nvSpPr>
          <p:spPr>
            <a:xfrm>
              <a:off x="6779627" y="6385449"/>
              <a:ext cx="1181715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Microsoft Edge</a:t>
              </a:r>
              <a:endParaRPr lang="ko-KR" altLang="en-US" sz="1100" dirty="0"/>
            </a:p>
          </p:txBody>
        </p:sp>
        <p:pic>
          <p:nvPicPr>
            <p:cNvPr id="81" name="Picture 2" descr="C:\Users\com\Desktop\icon175x175.png">
              <a:extLst>
                <a:ext uri="{FF2B5EF4-FFF2-40B4-BE49-F238E27FC236}">
                  <a16:creationId xmlns:a16="http://schemas.microsoft.com/office/drawing/2014/main" id="{8BE52112-9E27-4FE6-ABB5-E47D25F41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317" y="5183749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C:\Users\com\Desktop\opera-152.png">
              <a:extLst>
                <a:ext uri="{FF2B5EF4-FFF2-40B4-BE49-F238E27FC236}">
                  <a16:creationId xmlns:a16="http://schemas.microsoft.com/office/drawing/2014/main" id="{ECEFF8B4-440C-4285-9CF8-DFD4627C1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83" y="20581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5" descr="C:\Users\com\Desktop\539-safari-box.jpg">
              <a:extLst>
                <a:ext uri="{FF2B5EF4-FFF2-40B4-BE49-F238E27FC236}">
                  <a16:creationId xmlns:a16="http://schemas.microsoft.com/office/drawing/2014/main" id="{B0A277B3-AD90-4703-BEFD-8ABFCAFF86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91" y="3941434"/>
              <a:ext cx="177477" cy="17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6" descr="C:\Users\com\Desktop\ie9.png">
              <a:extLst>
                <a:ext uri="{FF2B5EF4-FFF2-40B4-BE49-F238E27FC236}">
                  <a16:creationId xmlns:a16="http://schemas.microsoft.com/office/drawing/2014/main" id="{17FABEDF-9EB5-4CC1-A053-65EE70AF6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23" y="174300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7" descr="C:\Users\com\Desktop\unnamed.png">
              <a:extLst>
                <a:ext uri="{FF2B5EF4-FFF2-40B4-BE49-F238E27FC236}">
                  <a16:creationId xmlns:a16="http://schemas.microsoft.com/office/drawing/2014/main" id="{A1B75217-0F00-4A33-BEBD-51E49905B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625662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8" descr="C:\Users\com\Desktop\netscape_navigator_by_onlyouniverse-d4s0fhu.png">
              <a:extLst>
                <a:ext uri="{FF2B5EF4-FFF2-40B4-BE49-F238E27FC236}">
                  <a16:creationId xmlns:a16="http://schemas.microsoft.com/office/drawing/2014/main" id="{6D748F44-BCAD-4B4B-9829-755AA5578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376" y="14214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9" descr="C:\Users\com\Desktop\Microsoft-Edge-Browser-logo.png">
              <a:extLst>
                <a:ext uri="{FF2B5EF4-FFF2-40B4-BE49-F238E27FC236}">
                  <a16:creationId xmlns:a16="http://schemas.microsoft.com/office/drawing/2014/main" id="{57346799-C830-46F1-A2E2-3A67134CB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794" y="6352482"/>
              <a:ext cx="366609" cy="27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CB334A2-172A-49A3-8004-6C8E3AFBF9E8}"/>
                </a:ext>
              </a:extLst>
            </p:cNvPr>
            <p:cNvSpPr txBox="1"/>
            <p:nvPr/>
          </p:nvSpPr>
          <p:spPr>
            <a:xfrm>
              <a:off x="1892029" y="172522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3.0</a:t>
              </a:r>
              <a:endParaRPr lang="ko-KR" altLang="en-US" sz="1100" dirty="0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EC6A5D0-096D-43F4-9371-89BE530D61A1}"/>
                </a:ext>
              </a:extLst>
            </p:cNvPr>
            <p:cNvCxnSpPr/>
            <p:nvPr/>
          </p:nvCxnSpPr>
          <p:spPr>
            <a:xfrm flipV="1">
              <a:off x="1418989" y="244060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F18CDB-1E2F-4694-A4BD-E4669BDED162}"/>
                </a:ext>
              </a:extLst>
            </p:cNvPr>
            <p:cNvSpPr txBox="1"/>
            <p:nvPr/>
          </p:nvSpPr>
          <p:spPr>
            <a:xfrm>
              <a:off x="915477" y="230979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1997</a:t>
              </a:r>
              <a:endParaRPr lang="ko-KR" altLang="en-US" sz="11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0262B43-39FB-400F-B0C9-0873FF488A4C}"/>
                </a:ext>
              </a:extLst>
            </p:cNvPr>
            <p:cNvSpPr txBox="1"/>
            <p:nvPr/>
          </p:nvSpPr>
          <p:spPr>
            <a:xfrm>
              <a:off x="1892029" y="232990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3.2</a:t>
              </a:r>
              <a:endParaRPr lang="ko-KR" altLang="en-US" sz="11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1FC8866-A859-4CB8-8F3B-53796243FB93}"/>
                </a:ext>
              </a:extLst>
            </p:cNvPr>
            <p:cNvSpPr txBox="1"/>
            <p:nvPr/>
          </p:nvSpPr>
          <p:spPr>
            <a:xfrm>
              <a:off x="1892029" y="2611873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4.0</a:t>
              </a:r>
              <a:endParaRPr lang="ko-KR" altLang="en-US" sz="1100" dirty="0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283EE47E-9D55-4381-BEDB-EEB73764217E}"/>
                </a:ext>
              </a:extLst>
            </p:cNvPr>
            <p:cNvCxnSpPr/>
            <p:nvPr/>
          </p:nvCxnSpPr>
          <p:spPr>
            <a:xfrm flipV="1">
              <a:off x="1417581" y="5020418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E601975-4697-459B-BAB0-2422B15A0D7C}"/>
                </a:ext>
              </a:extLst>
            </p:cNvPr>
            <p:cNvSpPr txBox="1"/>
            <p:nvPr/>
          </p:nvSpPr>
          <p:spPr>
            <a:xfrm>
              <a:off x="1781487" y="4884360"/>
              <a:ext cx="1037922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5 </a:t>
              </a:r>
              <a:r>
                <a:rPr lang="ko-KR" altLang="en-US" sz="1100" dirty="0"/>
                <a:t>시작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C7D6C2-1A6F-4B5F-8F4D-864D23FA3A16}"/>
                </a:ext>
              </a:extLst>
            </p:cNvPr>
            <p:cNvSpPr txBox="1"/>
            <p:nvPr/>
          </p:nvSpPr>
          <p:spPr>
            <a:xfrm>
              <a:off x="915477" y="487523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2007</a:t>
              </a:r>
              <a:endParaRPr lang="ko-KR" altLang="en-US" sz="11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01E20F5-E16F-4901-BA4C-8543916D775B}"/>
                </a:ext>
              </a:extLst>
            </p:cNvPr>
            <p:cNvSpPr txBox="1"/>
            <p:nvPr/>
          </p:nvSpPr>
          <p:spPr>
            <a:xfrm>
              <a:off x="915477" y="60932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2014</a:t>
              </a:r>
              <a:endParaRPr lang="ko-KR" altLang="en-US" sz="1100" dirty="0"/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88403F6-1FFA-4162-A00F-00A46B47694F}"/>
                </a:ext>
              </a:extLst>
            </p:cNvPr>
            <p:cNvCxnSpPr/>
            <p:nvPr/>
          </p:nvCxnSpPr>
          <p:spPr>
            <a:xfrm>
              <a:off x="1380815" y="6235464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2B3573B-CFB4-4BB7-A318-CB897957EED1}"/>
                </a:ext>
              </a:extLst>
            </p:cNvPr>
            <p:cNvSpPr txBox="1"/>
            <p:nvPr/>
          </p:nvSpPr>
          <p:spPr>
            <a:xfrm>
              <a:off x="1943968" y="6111339"/>
              <a:ext cx="712960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5</a:t>
              </a:r>
              <a:endParaRPr lang="ko-KR" altLang="en-US" sz="1100" dirty="0"/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0F1AC22E-26FA-4B0E-B6E8-7627636CA4F4}"/>
                </a:ext>
              </a:extLst>
            </p:cNvPr>
            <p:cNvCxnSpPr>
              <a:stCxn id="63" idx="2"/>
              <a:endCxn id="88" idx="0"/>
            </p:cNvCxnSpPr>
            <p:nvPr/>
          </p:nvCxnSpPr>
          <p:spPr>
            <a:xfrm>
              <a:off x="2300449" y="1629653"/>
              <a:ext cx="0" cy="955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8BE95B27-110C-4FB8-8122-CA1DAC80B58A}"/>
                </a:ext>
              </a:extLst>
            </p:cNvPr>
            <p:cNvCxnSpPr>
              <a:stCxn id="88" idx="2"/>
              <a:endCxn id="91" idx="0"/>
            </p:cNvCxnSpPr>
            <p:nvPr/>
          </p:nvCxnSpPr>
          <p:spPr>
            <a:xfrm>
              <a:off x="2300449" y="1922913"/>
              <a:ext cx="0" cy="40698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EA47C4D5-4250-42FF-8849-0F6301969737}"/>
                </a:ext>
              </a:extLst>
            </p:cNvPr>
            <p:cNvCxnSpPr>
              <a:stCxn id="91" idx="2"/>
            </p:cNvCxnSpPr>
            <p:nvPr/>
          </p:nvCxnSpPr>
          <p:spPr>
            <a:xfrm flipH="1">
              <a:off x="2299046" y="2527593"/>
              <a:ext cx="1403" cy="15849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C31A5AA8-B538-48AA-BB75-157F3B37940E}"/>
                </a:ext>
              </a:extLst>
            </p:cNvPr>
            <p:cNvCxnSpPr>
              <a:stCxn id="92" idx="2"/>
              <a:endCxn id="94" idx="0"/>
            </p:cNvCxnSpPr>
            <p:nvPr/>
          </p:nvCxnSpPr>
          <p:spPr>
            <a:xfrm flipH="1">
              <a:off x="2300448" y="2809565"/>
              <a:ext cx="1" cy="207479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93E4477C-4C58-43AA-A713-51FE13E1BE4D}"/>
                </a:ext>
              </a:extLst>
            </p:cNvPr>
            <p:cNvCxnSpPr>
              <a:stCxn id="94" idx="2"/>
              <a:endCxn id="98" idx="0"/>
            </p:cNvCxnSpPr>
            <p:nvPr/>
          </p:nvCxnSpPr>
          <p:spPr>
            <a:xfrm>
              <a:off x="2300448" y="5082052"/>
              <a:ext cx="0" cy="102928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77A7E1C-1A3C-426E-855E-394ED9ED77B4}"/>
                </a:ext>
              </a:extLst>
            </p:cNvPr>
            <p:cNvSpPr txBox="1"/>
            <p:nvPr/>
          </p:nvSpPr>
          <p:spPr>
            <a:xfrm>
              <a:off x="3486148" y="202287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CSS 1</a:t>
              </a:r>
              <a:endParaRPr lang="ko-KR" altLang="en-US" sz="11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D47061-3FB1-4AE0-B5CC-4D6658341381}"/>
                </a:ext>
              </a:extLst>
            </p:cNvPr>
            <p:cNvSpPr txBox="1"/>
            <p:nvPr/>
          </p:nvSpPr>
          <p:spPr>
            <a:xfrm>
              <a:off x="3486148" y="2694500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CSS 2</a:t>
              </a:r>
              <a:endParaRPr lang="ko-KR" altLang="en-US" sz="1100" dirty="0"/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3F5A54C2-ED93-4971-899F-FC90AD661608}"/>
                </a:ext>
              </a:extLst>
            </p:cNvPr>
            <p:cNvCxnSpPr>
              <a:endCxn id="105" idx="0"/>
            </p:cNvCxnSpPr>
            <p:nvPr/>
          </p:nvCxnSpPr>
          <p:spPr>
            <a:xfrm>
              <a:off x="3762127" y="2242503"/>
              <a:ext cx="14919" cy="45199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E214833-5AD4-4AB4-99C0-128F9FD3062F}"/>
                </a:ext>
              </a:extLst>
            </p:cNvPr>
            <p:cNvSpPr txBox="1"/>
            <p:nvPr/>
          </p:nvSpPr>
          <p:spPr>
            <a:xfrm>
              <a:off x="915477" y="576703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2012</a:t>
              </a:r>
              <a:endParaRPr lang="ko-KR" altLang="en-US" sz="1100" dirty="0"/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DF77C176-5D5A-4D7E-B7AA-BBA696477E91}"/>
                </a:ext>
              </a:extLst>
            </p:cNvPr>
            <p:cNvCxnSpPr/>
            <p:nvPr/>
          </p:nvCxnSpPr>
          <p:spPr>
            <a:xfrm flipV="1">
              <a:off x="1428811" y="5897839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157ECCE-3137-4955-843F-47A3396B40E5}"/>
                </a:ext>
              </a:extLst>
            </p:cNvPr>
            <p:cNvSpPr txBox="1"/>
            <p:nvPr/>
          </p:nvSpPr>
          <p:spPr>
            <a:xfrm>
              <a:off x="3486148" y="581290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CSS 3</a:t>
              </a:r>
              <a:endParaRPr lang="ko-KR" altLang="en-US" sz="1100" dirty="0"/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6F921FAD-1669-4E18-B5E0-F6B1D811B10E}"/>
                </a:ext>
              </a:extLst>
            </p:cNvPr>
            <p:cNvCxnSpPr>
              <a:stCxn id="105" idx="2"/>
              <a:endCxn id="109" idx="0"/>
            </p:cNvCxnSpPr>
            <p:nvPr/>
          </p:nvCxnSpPr>
          <p:spPr>
            <a:xfrm>
              <a:off x="3777046" y="2892192"/>
              <a:ext cx="0" cy="292071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6EC9376-B311-40AE-AB2B-75AA7D33E890}"/>
                </a:ext>
              </a:extLst>
            </p:cNvPr>
            <p:cNvSpPr txBox="1"/>
            <p:nvPr/>
          </p:nvSpPr>
          <p:spPr>
            <a:xfrm>
              <a:off x="4801045" y="2036475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1.0/1.1</a:t>
              </a:r>
              <a:endParaRPr lang="ko-KR" altLang="en-US" sz="11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F0CDAD2-87D8-45CE-93D9-3B3E732E6E37}"/>
                </a:ext>
              </a:extLst>
            </p:cNvPr>
            <p:cNvSpPr txBox="1"/>
            <p:nvPr/>
          </p:nvSpPr>
          <p:spPr>
            <a:xfrm>
              <a:off x="4923595" y="237322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1.2</a:t>
              </a:r>
              <a:endParaRPr lang="ko-KR" altLang="en-US" sz="11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7E004C6-4CB3-4085-9CF0-A2C2D8C82635}"/>
                </a:ext>
              </a:extLst>
            </p:cNvPr>
            <p:cNvSpPr txBox="1"/>
            <p:nvPr/>
          </p:nvSpPr>
          <p:spPr>
            <a:xfrm>
              <a:off x="4801045" y="2686442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1.3/1.4</a:t>
              </a:r>
              <a:endParaRPr lang="ko-KR" altLang="en-US" sz="1100" dirty="0"/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B61AD30-4502-4F67-9EE2-A45D45D285C1}"/>
                </a:ext>
              </a:extLst>
            </p:cNvPr>
            <p:cNvCxnSpPr/>
            <p:nvPr/>
          </p:nvCxnSpPr>
          <p:spPr>
            <a:xfrm flipV="1">
              <a:off x="1378509" y="3339009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BB4221F-5ADF-4C9C-9640-B1812B121877}"/>
                </a:ext>
              </a:extLst>
            </p:cNvPr>
            <p:cNvSpPr txBox="1"/>
            <p:nvPr/>
          </p:nvSpPr>
          <p:spPr>
            <a:xfrm>
              <a:off x="915477" y="322854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2000</a:t>
              </a:r>
              <a:endParaRPr lang="ko-KR" altLang="en-US" sz="11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0D26D82-26AD-4F4B-BB5B-D2781359CB92}"/>
                </a:ext>
              </a:extLst>
            </p:cNvPr>
            <p:cNvSpPr txBox="1"/>
            <p:nvPr/>
          </p:nvSpPr>
          <p:spPr>
            <a:xfrm>
              <a:off x="4923595" y="324995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1.5</a:t>
              </a:r>
              <a:endParaRPr lang="ko-KR" altLang="en-US" sz="11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B44CEA7-620D-4A72-9275-A1BCDDF7A644}"/>
                </a:ext>
              </a:extLst>
            </p:cNvPr>
            <p:cNvSpPr txBox="1"/>
            <p:nvPr/>
          </p:nvSpPr>
          <p:spPr>
            <a:xfrm>
              <a:off x="915477" y="423407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2005</a:t>
              </a:r>
              <a:endParaRPr lang="ko-KR" altLang="en-US" sz="1100" dirty="0"/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ADB8C218-4537-4A81-8540-8141E30B3331}"/>
                </a:ext>
              </a:extLst>
            </p:cNvPr>
            <p:cNvCxnSpPr/>
            <p:nvPr/>
          </p:nvCxnSpPr>
          <p:spPr>
            <a:xfrm flipV="1">
              <a:off x="1398911" y="4364877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271B2AF-56E0-424C-A5D7-F5236B2F4EE7}"/>
                </a:ext>
              </a:extLst>
            </p:cNvPr>
            <p:cNvSpPr txBox="1"/>
            <p:nvPr/>
          </p:nvSpPr>
          <p:spPr>
            <a:xfrm>
              <a:off x="4923594" y="430824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1.6</a:t>
              </a:r>
              <a:endParaRPr lang="ko-KR" altLang="en-US" sz="11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D78C38A-B76B-4BEC-B682-D14EBA9439DD}"/>
                </a:ext>
              </a:extLst>
            </p:cNvPr>
            <p:cNvSpPr txBox="1"/>
            <p:nvPr/>
          </p:nvSpPr>
          <p:spPr>
            <a:xfrm>
              <a:off x="915477" y="457366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2006</a:t>
              </a:r>
              <a:endParaRPr lang="ko-KR" altLang="en-US" sz="1100" dirty="0"/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50DDC2C9-78AE-4A15-BAF3-4AC46ACFBF5B}"/>
                </a:ext>
              </a:extLst>
            </p:cNvPr>
            <p:cNvCxnSpPr/>
            <p:nvPr/>
          </p:nvCxnSpPr>
          <p:spPr>
            <a:xfrm flipV="1">
              <a:off x="1417580" y="4716648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E74AF2-EEB3-44C1-BD7E-D02A75796D42}"/>
                </a:ext>
              </a:extLst>
            </p:cNvPr>
            <p:cNvSpPr txBox="1"/>
            <p:nvPr/>
          </p:nvSpPr>
          <p:spPr>
            <a:xfrm>
              <a:off x="4934223" y="464515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1.7</a:t>
              </a:r>
              <a:endParaRPr lang="ko-KR" altLang="en-US" sz="11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368E4DB-6099-4955-85F7-8DA078AAE753}"/>
                </a:ext>
              </a:extLst>
            </p:cNvPr>
            <p:cNvSpPr txBox="1"/>
            <p:nvPr/>
          </p:nvSpPr>
          <p:spPr>
            <a:xfrm>
              <a:off x="4934222" y="499251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1.8</a:t>
              </a:r>
              <a:endParaRPr lang="ko-KR" altLang="en-US" sz="1100" dirty="0"/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9E6272C0-23B1-4A65-BC6B-390589246A9D}"/>
                </a:ext>
              </a:extLst>
            </p:cNvPr>
            <p:cNvCxnSpPr>
              <a:stCxn id="111" idx="2"/>
              <a:endCxn id="112" idx="0"/>
            </p:cNvCxnSpPr>
            <p:nvPr/>
          </p:nvCxnSpPr>
          <p:spPr>
            <a:xfrm>
              <a:off x="5449910" y="2234167"/>
              <a:ext cx="0" cy="13906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FB954A15-311E-4ADB-BD21-99159F557400}"/>
                </a:ext>
              </a:extLst>
            </p:cNvPr>
            <p:cNvCxnSpPr>
              <a:stCxn id="112" idx="2"/>
              <a:endCxn id="113" idx="0"/>
            </p:cNvCxnSpPr>
            <p:nvPr/>
          </p:nvCxnSpPr>
          <p:spPr>
            <a:xfrm>
              <a:off x="5449910" y="2570919"/>
              <a:ext cx="0" cy="11552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AFB72119-9FA1-4F71-B487-D205ADF99718}"/>
                </a:ext>
              </a:extLst>
            </p:cNvPr>
            <p:cNvCxnSpPr>
              <a:stCxn id="113" idx="2"/>
              <a:endCxn id="116" idx="0"/>
            </p:cNvCxnSpPr>
            <p:nvPr/>
          </p:nvCxnSpPr>
          <p:spPr>
            <a:xfrm>
              <a:off x="5449910" y="2884134"/>
              <a:ext cx="0" cy="36582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9509A2E8-762D-47E3-A2D4-F4579B2E1836}"/>
                </a:ext>
              </a:extLst>
            </p:cNvPr>
            <p:cNvCxnSpPr>
              <a:stCxn id="116" idx="2"/>
              <a:endCxn id="119" idx="0"/>
            </p:cNvCxnSpPr>
            <p:nvPr/>
          </p:nvCxnSpPr>
          <p:spPr>
            <a:xfrm flipH="1">
              <a:off x="5449909" y="3447651"/>
              <a:ext cx="1" cy="86059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11F504D2-E12C-47A7-AF7C-CDC42A395456}"/>
                </a:ext>
              </a:extLst>
            </p:cNvPr>
            <p:cNvCxnSpPr>
              <a:stCxn id="119" idx="2"/>
              <a:endCxn id="122" idx="0"/>
            </p:cNvCxnSpPr>
            <p:nvPr/>
          </p:nvCxnSpPr>
          <p:spPr>
            <a:xfrm>
              <a:off x="5449909" y="4505935"/>
              <a:ext cx="10629" cy="13921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1D1D93EE-CDC6-45E7-BE8E-3E999781D390}"/>
                </a:ext>
              </a:extLst>
            </p:cNvPr>
            <p:cNvCxnSpPr>
              <a:stCxn id="122" idx="2"/>
              <a:endCxn id="123" idx="0"/>
            </p:cNvCxnSpPr>
            <p:nvPr/>
          </p:nvCxnSpPr>
          <p:spPr>
            <a:xfrm flipH="1">
              <a:off x="5460537" y="4842845"/>
              <a:ext cx="1" cy="14967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A090F687-EBEA-4178-95D8-F30F5FF55C08}"/>
                </a:ext>
              </a:extLst>
            </p:cNvPr>
            <p:cNvCxnSpPr>
              <a:stCxn id="67" idx="2"/>
              <a:endCxn id="69" idx="0"/>
            </p:cNvCxnSpPr>
            <p:nvPr/>
          </p:nvCxnSpPr>
          <p:spPr>
            <a:xfrm>
              <a:off x="7370484" y="1615763"/>
              <a:ext cx="0" cy="1160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49C56325-716F-4AD2-8548-68722E627BEF}"/>
                </a:ext>
              </a:extLst>
            </p:cNvPr>
            <p:cNvCxnSpPr>
              <a:stCxn id="69" idx="2"/>
              <a:endCxn id="71" idx="0"/>
            </p:cNvCxnSpPr>
            <p:nvPr/>
          </p:nvCxnSpPr>
          <p:spPr>
            <a:xfrm>
              <a:off x="7370484" y="1929545"/>
              <a:ext cx="1" cy="12006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1B2F71F-204F-42B7-A7C7-3C54A261F9B4}"/>
                </a:ext>
              </a:extLst>
            </p:cNvPr>
            <p:cNvCxnSpPr>
              <a:cxnSpLocks/>
              <a:stCxn id="71" idx="2"/>
              <a:endCxn id="74" idx="0"/>
            </p:cNvCxnSpPr>
            <p:nvPr/>
          </p:nvCxnSpPr>
          <p:spPr>
            <a:xfrm>
              <a:off x="7370485" y="2247302"/>
              <a:ext cx="4017" cy="108645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76C48868-405A-4489-BF45-80797EFE719C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 flipH="1" flipV="1">
              <a:off x="7370485" y="3941435"/>
              <a:ext cx="4017" cy="8386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0AB446A7-C296-49E4-AB25-19A06E5C332D}"/>
                </a:ext>
              </a:extLst>
            </p:cNvPr>
            <p:cNvCxnSpPr>
              <a:stCxn id="76" idx="2"/>
              <a:endCxn id="78" idx="0"/>
            </p:cNvCxnSpPr>
            <p:nvPr/>
          </p:nvCxnSpPr>
          <p:spPr>
            <a:xfrm flipH="1">
              <a:off x="7370484" y="4139126"/>
              <a:ext cx="1" cy="105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F2181C1E-58A0-4D78-90D8-96DEE753A1BB}"/>
                </a:ext>
              </a:extLst>
            </p:cNvPr>
            <p:cNvCxnSpPr>
              <a:stCxn id="78" idx="2"/>
              <a:endCxn id="80" idx="0"/>
            </p:cNvCxnSpPr>
            <p:nvPr/>
          </p:nvCxnSpPr>
          <p:spPr>
            <a:xfrm>
              <a:off x="7370484" y="5390109"/>
              <a:ext cx="1" cy="99534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31FCC42-3B78-477C-ABEA-2E3C14D30117}"/>
                </a:ext>
              </a:extLst>
            </p:cNvPr>
            <p:cNvSpPr txBox="1"/>
            <p:nvPr/>
          </p:nvSpPr>
          <p:spPr>
            <a:xfrm>
              <a:off x="1941601" y="28193"/>
              <a:ext cx="71489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>
                  <a:latin typeface="Arial Narrow" panose="020B0606020202030204" pitchFamily="34" charset="0"/>
                </a:rPr>
                <a:t>HTML 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024E022-8310-4354-865B-2DDE53716297}"/>
                </a:ext>
              </a:extLst>
            </p:cNvPr>
            <p:cNvSpPr txBox="1"/>
            <p:nvPr/>
          </p:nvSpPr>
          <p:spPr>
            <a:xfrm>
              <a:off x="3417254" y="28193"/>
              <a:ext cx="57868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>
                  <a:latin typeface="Arial Narrow" panose="020B0606020202030204" pitchFamily="34" charset="0"/>
                </a:rPr>
                <a:t>CSS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0D38E9F-C013-4974-A2D8-D1802DC6B4F2}"/>
                </a:ext>
              </a:extLst>
            </p:cNvPr>
            <p:cNvSpPr txBox="1"/>
            <p:nvPr/>
          </p:nvSpPr>
          <p:spPr>
            <a:xfrm>
              <a:off x="4970859" y="28193"/>
              <a:ext cx="97936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err="1">
                  <a:latin typeface="Arial Narrow" panose="020B0606020202030204" pitchFamily="34" charset="0"/>
                </a:rPr>
                <a:t>Javascript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A0E841D-589E-4B29-AB7E-8023636D9190}"/>
                </a:ext>
              </a:extLst>
            </p:cNvPr>
            <p:cNvSpPr txBox="1"/>
            <p:nvPr/>
          </p:nvSpPr>
          <p:spPr>
            <a:xfrm>
              <a:off x="6717684" y="28193"/>
              <a:ext cx="1224598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>
                  <a:latin typeface="Arial Narrow" panose="020B0606020202030204" pitchFamily="34" charset="0"/>
                </a:rPr>
                <a:t>Web Browser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C0F339A7-D586-4378-A1ED-8EE711ACF575}"/>
                </a:ext>
              </a:extLst>
            </p:cNvPr>
            <p:cNvCxnSpPr>
              <a:stCxn id="98" idx="2"/>
            </p:cNvCxnSpPr>
            <p:nvPr/>
          </p:nvCxnSpPr>
          <p:spPr>
            <a:xfrm flipH="1">
              <a:off x="2299046" y="6309031"/>
              <a:ext cx="1402" cy="5793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EED188CC-BB2F-4087-AD9F-D671F6693A42}"/>
                </a:ext>
              </a:extLst>
            </p:cNvPr>
            <p:cNvCxnSpPr>
              <a:stCxn id="109" idx="2"/>
            </p:cNvCxnSpPr>
            <p:nvPr/>
          </p:nvCxnSpPr>
          <p:spPr>
            <a:xfrm flipH="1">
              <a:off x="3773316" y="6010600"/>
              <a:ext cx="3730" cy="84740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43111D4E-4FDC-4979-AED1-02E62F92072E}"/>
                </a:ext>
              </a:extLst>
            </p:cNvPr>
            <p:cNvCxnSpPr>
              <a:stCxn id="123" idx="2"/>
            </p:cNvCxnSpPr>
            <p:nvPr/>
          </p:nvCxnSpPr>
          <p:spPr>
            <a:xfrm>
              <a:off x="5460537" y="5190209"/>
              <a:ext cx="3" cy="169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2F82342A-92F4-4A61-8A7E-33BFFF634F3E}"/>
                </a:ext>
              </a:extLst>
            </p:cNvPr>
            <p:cNvCxnSpPr>
              <a:stCxn id="80" idx="2"/>
            </p:cNvCxnSpPr>
            <p:nvPr/>
          </p:nvCxnSpPr>
          <p:spPr>
            <a:xfrm>
              <a:off x="7370485" y="6583141"/>
              <a:ext cx="0" cy="30528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8D1EBAD-2B53-4BC0-9EE5-7F6BA1CC229F}"/>
                </a:ext>
              </a:extLst>
            </p:cNvPr>
            <p:cNvSpPr txBox="1"/>
            <p:nvPr/>
          </p:nvSpPr>
          <p:spPr>
            <a:xfrm>
              <a:off x="920830" y="68619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1991</a:t>
              </a:r>
              <a:endParaRPr lang="ko-KR" altLang="en-US" sz="1100" dirty="0"/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78FEF94C-1B96-43F4-A5B9-030FAAD796CD}"/>
                </a:ext>
              </a:extLst>
            </p:cNvPr>
            <p:cNvCxnSpPr/>
            <p:nvPr/>
          </p:nvCxnSpPr>
          <p:spPr>
            <a:xfrm>
              <a:off x="1403648" y="806838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6672AEA-FB4D-4B1D-B44E-EE74E46AF8A9}"/>
                </a:ext>
              </a:extLst>
            </p:cNvPr>
            <p:cNvCxnSpPr>
              <a:stCxn id="62" idx="2"/>
              <a:endCxn id="147" idx="0"/>
            </p:cNvCxnSpPr>
            <p:nvPr/>
          </p:nvCxnSpPr>
          <p:spPr>
            <a:xfrm flipH="1">
              <a:off x="2299046" y="602478"/>
              <a:ext cx="1403" cy="1094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CE09AA5-3442-41C1-8258-D0B35FCC7CE8}"/>
                </a:ext>
              </a:extLst>
            </p:cNvPr>
            <p:cNvSpPr txBox="1"/>
            <p:nvPr/>
          </p:nvSpPr>
          <p:spPr>
            <a:xfrm>
              <a:off x="1890627" y="711946"/>
              <a:ext cx="81683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1.0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642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출현 배경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9" name="내용 개체 틀 3">
            <a:extLst>
              <a:ext uri="{FF2B5EF4-FFF2-40B4-BE49-F238E27FC236}">
                <a16:creationId xmlns:a16="http://schemas.microsoft.com/office/drawing/2014/main" id="{42E5C7AF-8F33-4945-A9A4-998CF6C32F52}"/>
              </a:ext>
            </a:extLst>
          </p:cNvPr>
          <p:cNvSpPr txBox="1">
            <a:spLocks/>
          </p:cNvSpPr>
          <p:nvPr/>
        </p:nvSpPr>
        <p:spPr>
          <a:xfrm>
            <a:off x="2060448" y="1616730"/>
            <a:ext cx="9078887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비표준 기술의 혼재</a:t>
            </a:r>
            <a:r>
              <a:rPr lang="en-US" altLang="ko-KR" sz="2000" dirty="0"/>
              <a:t>, </a:t>
            </a:r>
            <a:r>
              <a:rPr lang="ko-KR" altLang="en-US" sz="2000" dirty="0"/>
              <a:t>웹 브라우저의 비 호환성</a:t>
            </a:r>
            <a:endParaRPr lang="en-US" altLang="ko-KR" sz="2000" dirty="0"/>
          </a:p>
          <a:p>
            <a:pPr lvl="1"/>
            <a:r>
              <a:rPr lang="en-US" altLang="ko-KR" sz="1800" dirty="0"/>
              <a:t>Active-X</a:t>
            </a:r>
            <a:r>
              <a:rPr lang="ko-KR" altLang="en-US" sz="1800" dirty="0"/>
              <a:t>나 플러그인</a:t>
            </a:r>
            <a:r>
              <a:rPr lang="en-US" altLang="ko-KR" sz="1800" dirty="0"/>
              <a:t>, </a:t>
            </a:r>
            <a:r>
              <a:rPr lang="ko-KR" altLang="en-US" sz="1800" dirty="0"/>
              <a:t>플래시 등 비표준 기술 난립 </a:t>
            </a:r>
            <a:endParaRPr lang="en-US" altLang="ko-KR" sz="1800" dirty="0"/>
          </a:p>
          <a:p>
            <a:pPr lvl="1"/>
            <a:r>
              <a:rPr lang="ko-KR" altLang="en-US" sz="1800" dirty="0"/>
              <a:t>브라우저 사이에 </a:t>
            </a:r>
            <a:r>
              <a:rPr lang="en-US" altLang="ko-KR" sz="1800" dirty="0"/>
              <a:t>HTML </a:t>
            </a:r>
            <a:r>
              <a:rPr lang="ko-KR" altLang="en-US" sz="1800" dirty="0"/>
              <a:t>문서와 웹 자원에 대한 심각한 비호환성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인터넷 기기의 다양화</a:t>
            </a:r>
            <a:endParaRPr lang="en-US" altLang="ko-KR" sz="2000" dirty="0"/>
          </a:p>
          <a:p>
            <a:pPr lvl="1"/>
            <a:r>
              <a:rPr lang="en-US" altLang="ko-KR" sz="1800" dirty="0"/>
              <a:t>PC, </a:t>
            </a:r>
            <a:r>
              <a:rPr lang="ko-KR" altLang="en-US" sz="1800" dirty="0"/>
              <a:t>모바일 단말기 등에서 모두 웹 사용</a:t>
            </a:r>
            <a:endParaRPr lang="en-US" altLang="ko-KR" sz="1800" dirty="0"/>
          </a:p>
          <a:p>
            <a:pPr lvl="1"/>
            <a:r>
              <a:rPr lang="ko-KR" altLang="en-US" sz="1800" dirty="0"/>
              <a:t>기존의 웹 페이지가 모바일 기기에서 작동하지 않음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새로운 범용 웹 표준의 필요성</a:t>
            </a:r>
            <a:endParaRPr lang="en-US" altLang="ko-KR" sz="2000" dirty="0"/>
          </a:p>
          <a:p>
            <a:pPr lvl="1"/>
            <a:r>
              <a:rPr lang="ko-KR" altLang="en-US" sz="1800" dirty="0"/>
              <a:t>비표준 기술에 의존하는 </a:t>
            </a:r>
            <a:r>
              <a:rPr lang="en-US" altLang="ko-KR" sz="1800" dirty="0"/>
              <a:t>PC </a:t>
            </a:r>
            <a:r>
              <a:rPr lang="ko-KR" altLang="en-US" sz="1800" dirty="0"/>
              <a:t>위주의 기존 웹 방식의 한계</a:t>
            </a:r>
            <a:endParaRPr lang="en-US" altLang="ko-KR" sz="1800" dirty="0"/>
          </a:p>
          <a:p>
            <a:pPr lvl="2"/>
            <a:r>
              <a:rPr lang="ko-KR" altLang="en-US" sz="1600" dirty="0"/>
              <a:t>모바일 기기</a:t>
            </a:r>
            <a:r>
              <a:rPr lang="en-US" altLang="ko-KR" sz="1600" dirty="0"/>
              <a:t>(</a:t>
            </a:r>
            <a:r>
              <a:rPr lang="ko-KR" altLang="en-US" sz="1600" dirty="0"/>
              <a:t>스마트 폰과 태블릿 장치 등</a:t>
            </a:r>
            <a:r>
              <a:rPr lang="en-US" altLang="ko-KR" sz="1600" dirty="0"/>
              <a:t>)</a:t>
            </a:r>
            <a:r>
              <a:rPr lang="ko-KR" altLang="en-US" sz="1600" dirty="0"/>
              <a:t>를 수용할 수 없음</a:t>
            </a:r>
          </a:p>
          <a:p>
            <a:pPr lvl="1"/>
            <a:r>
              <a:rPr lang="ko-KR" altLang="en-US" sz="1800" dirty="0"/>
              <a:t>모바일과 </a:t>
            </a:r>
            <a:r>
              <a:rPr lang="en-US" altLang="ko-KR" sz="1800" dirty="0"/>
              <a:t>PC</a:t>
            </a:r>
            <a:r>
              <a:rPr lang="ko-KR" altLang="en-US" sz="1800" dirty="0"/>
              <a:t>에서 동시에 사용할 수 있도록 하는 범용 웹 표준 필요성 대두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새로운</a:t>
            </a:r>
            <a:r>
              <a:rPr lang="en-US" altLang="ko-KR" sz="2000" dirty="0"/>
              <a:t> </a:t>
            </a:r>
            <a:r>
              <a:rPr lang="ko-KR" altLang="en-US" sz="2000" dirty="0"/>
              <a:t>웹 표준 </a:t>
            </a:r>
            <a:r>
              <a:rPr lang="en-US" altLang="ko-KR" sz="2000" dirty="0"/>
              <a:t>-&gt;  HTML5</a:t>
            </a:r>
            <a:endParaRPr lang="ko-KR" altLang="en-US" sz="2000" dirty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7529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 표준과</a:t>
            </a:r>
            <a:r>
              <a:rPr lang="en-US" altLang="ko-KR" dirty="0"/>
              <a:t> </a:t>
            </a:r>
            <a:r>
              <a:rPr lang="ko-KR" altLang="en-US" dirty="0"/>
              <a:t>의의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9" name="내용 개체 틀 3">
            <a:extLst>
              <a:ext uri="{FF2B5EF4-FFF2-40B4-BE49-F238E27FC236}">
                <a16:creationId xmlns:a16="http://schemas.microsoft.com/office/drawing/2014/main" id="{D6677E7F-BF26-4039-B17A-DD5F0D2666C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38200" y="1587790"/>
            <a:ext cx="11226927" cy="504056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HTML5 </a:t>
            </a:r>
            <a:r>
              <a:rPr lang="ko-KR" altLang="en-US" sz="2000" dirty="0"/>
              <a:t>표준 제정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en-US" altLang="ko-KR" sz="1800" dirty="0"/>
              <a:t>W3C</a:t>
            </a:r>
            <a:r>
              <a:rPr lang="ko-KR" altLang="en-US" sz="1800" dirty="0"/>
              <a:t>와 하이퍼텍스트 워킹 그룹</a:t>
            </a:r>
            <a:endParaRPr lang="en-US" altLang="ko-KR" sz="1800" dirty="0"/>
          </a:p>
          <a:p>
            <a:pPr marL="640080" lvl="2" indent="0">
              <a:buNone/>
            </a:pPr>
            <a:r>
              <a:rPr lang="en-US" altLang="ko-KR" sz="1600" dirty="0"/>
              <a:t>    (WHAT WG, Web Hypertext Application Technology </a:t>
            </a:r>
            <a:r>
              <a:rPr lang="en-US" altLang="ko-KR" sz="1600" dirty="0" err="1"/>
              <a:t>WorkingGroup</a:t>
            </a:r>
            <a:r>
              <a:rPr lang="en-US" altLang="ko-KR" sz="1600" dirty="0"/>
              <a:t>)</a:t>
            </a:r>
          </a:p>
          <a:p>
            <a:pPr marL="640080" lvl="2" indent="0">
              <a:buNone/>
            </a:pPr>
            <a:endParaRPr lang="en-US" altLang="ko-KR" sz="1600" dirty="0"/>
          </a:p>
          <a:p>
            <a:r>
              <a:rPr lang="ko-KR" altLang="en-US" sz="2000" dirty="0"/>
              <a:t>표준에 담긴 내용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웹 페이지의 구조는 </a:t>
            </a:r>
            <a:r>
              <a:rPr lang="en-US" altLang="ko-KR" sz="1800" dirty="0"/>
              <a:t>HTML5 </a:t>
            </a:r>
            <a:r>
              <a:rPr lang="ko-KR" altLang="en-US" sz="1800" dirty="0"/>
              <a:t>태그로</a:t>
            </a:r>
            <a:r>
              <a:rPr lang="en-US" altLang="ko-KR" sz="1800" dirty="0"/>
              <a:t>, </a:t>
            </a:r>
            <a:r>
              <a:rPr lang="ko-KR" altLang="en-US" sz="1800" dirty="0"/>
              <a:t>웹 페이지의 모양은 </a:t>
            </a:r>
            <a:r>
              <a:rPr lang="en-US" altLang="ko-KR" sz="1800" dirty="0"/>
              <a:t>CSS3</a:t>
            </a:r>
            <a:r>
              <a:rPr lang="ko-KR" altLang="en-US" sz="1800" dirty="0"/>
              <a:t>로</a:t>
            </a:r>
            <a:r>
              <a:rPr lang="en-US" altLang="ko-KR" sz="1800" dirty="0"/>
              <a:t>, </a:t>
            </a:r>
            <a:r>
              <a:rPr lang="ko-KR" altLang="en-US" sz="1800" dirty="0"/>
              <a:t>웹 페이지의 행동은 </a:t>
            </a:r>
            <a:r>
              <a:rPr lang="en-US" altLang="ko-KR" sz="1800" dirty="0" err="1"/>
              <a:t>javascript</a:t>
            </a:r>
            <a:r>
              <a:rPr lang="ko-KR" altLang="en-US" sz="1800" dirty="0"/>
              <a:t>로 분리 개발</a:t>
            </a:r>
            <a:endParaRPr lang="en-US" altLang="ko-KR" sz="1800" dirty="0"/>
          </a:p>
          <a:p>
            <a:pPr lvl="1"/>
            <a:r>
              <a:rPr lang="en-US" altLang="ko-KR" sz="1800" dirty="0"/>
              <a:t>HTML </a:t>
            </a:r>
            <a:r>
              <a:rPr lang="ko-KR" altLang="en-US" sz="1800" dirty="0"/>
              <a:t>태그에서 문서의 모양과 관계된 태그나 속성 폐기</a:t>
            </a:r>
            <a:endParaRPr lang="en-US" altLang="ko-KR" sz="1800" dirty="0"/>
          </a:p>
          <a:p>
            <a:pPr lvl="1"/>
            <a:r>
              <a:rPr lang="ko-KR" altLang="en-US" sz="1800" dirty="0"/>
              <a:t>웹 페이지의 플랫폼이나 장치 의존성 제거</a:t>
            </a:r>
            <a:endParaRPr lang="en-US" altLang="ko-KR" sz="1800" dirty="0"/>
          </a:p>
          <a:p>
            <a:pPr lvl="2"/>
            <a:r>
              <a:rPr lang="en-US" altLang="ko-KR" sz="1600" dirty="0"/>
              <a:t>HTML5</a:t>
            </a:r>
            <a:r>
              <a:rPr lang="ko-KR" altLang="en-US" sz="1600" dirty="0"/>
              <a:t>로 개발된 웹 페이지나 웹 애플리케이션은 </a:t>
            </a:r>
            <a:r>
              <a:rPr lang="en-US" altLang="ko-KR" sz="1600" dirty="0"/>
              <a:t>PC/</a:t>
            </a:r>
            <a:r>
              <a:rPr lang="ko-KR" altLang="en-US" sz="1600" dirty="0"/>
              <a:t>모바일 등의 기기나</a:t>
            </a:r>
            <a:r>
              <a:rPr lang="en-US" altLang="ko-KR" sz="1600" dirty="0"/>
              <a:t>, </a:t>
            </a:r>
            <a:r>
              <a:rPr lang="ko-KR" altLang="en-US" sz="1600" dirty="0"/>
              <a:t>운영체제에 관계없이 동일한 실행 확보</a:t>
            </a:r>
            <a:endParaRPr lang="en-US" altLang="ko-KR" sz="1600" dirty="0"/>
          </a:p>
          <a:p>
            <a:pPr lvl="2"/>
            <a:r>
              <a:rPr lang="en-US" altLang="ko-KR" sz="1600" dirty="0"/>
              <a:t>Active-X, </a:t>
            </a:r>
            <a:r>
              <a:rPr lang="ko-KR" altLang="en-US" sz="1600" dirty="0"/>
              <a:t>플래시 필요 없음</a:t>
            </a:r>
            <a:endParaRPr lang="en-US" altLang="ko-KR" sz="1600" dirty="0"/>
          </a:p>
          <a:p>
            <a:pPr lvl="1"/>
            <a:r>
              <a:rPr lang="ko-KR" altLang="en-US" sz="1800" dirty="0"/>
              <a:t>문서 작성의 개념을 넘어 웹 애플리케이션 작성을 지원하는 자바스크립트 </a:t>
            </a:r>
            <a:r>
              <a:rPr lang="en-US" altLang="ko-KR" sz="1800" dirty="0"/>
              <a:t>API </a:t>
            </a:r>
            <a:r>
              <a:rPr lang="ko-KR" altLang="en-US" sz="1800" dirty="0"/>
              <a:t>표준화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1374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4717" y="-5738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웹의 기본 목적과 구성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" name="object 3"/>
          <p:cNvSpPr txBox="1"/>
          <p:nvPr/>
        </p:nvSpPr>
        <p:spPr>
          <a:xfrm>
            <a:off x="1261326" y="1661781"/>
            <a:ext cx="9498786" cy="4997499"/>
          </a:xfrm>
          <a:prstGeom prst="rect">
            <a:avLst/>
          </a:prstGeom>
          <a:solidFill>
            <a:srgbClr val="E8ECE8"/>
          </a:solidFill>
        </p:spPr>
        <p:txBody>
          <a:bodyPr vert="horz" wrap="square" lIns="0" tIns="255247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웹의 기본 목적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1"/>
            <a:r>
              <a:rPr lang="ko-KR" altLang="en-US" sz="1400" dirty="0"/>
              <a:t>다른 여러 컴퓨터에서 문서를 공유하거나 보는 목적</a:t>
            </a:r>
            <a:endParaRPr lang="en-US" altLang="ko-KR" sz="1400" dirty="0"/>
          </a:p>
          <a:p>
            <a:pPr lvl="1"/>
            <a:r>
              <a:rPr lang="ko-KR" altLang="en-US" sz="1400" dirty="0"/>
              <a:t>웹에서 다루는 문서를 웹 문서라고 부름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웹의 구조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1"/>
            <a:r>
              <a:rPr lang="ko-KR" altLang="en-US" sz="1400" dirty="0"/>
              <a:t>인터넷을</a:t>
            </a:r>
            <a:r>
              <a:rPr lang="en-US" altLang="ko-KR" sz="1400" dirty="0"/>
              <a:t> </a:t>
            </a:r>
            <a:r>
              <a:rPr lang="ko-KR" altLang="en-US" sz="1400" dirty="0"/>
              <a:t>활용하여 거미줄처럼 연결된 정보 소통 망</a:t>
            </a:r>
            <a:r>
              <a:rPr lang="en-US" altLang="ko-KR" sz="1400" dirty="0"/>
              <a:t>, World Wide Web</a:t>
            </a:r>
          </a:p>
          <a:p>
            <a:pPr lvl="2"/>
            <a:r>
              <a:rPr lang="ko-KR" altLang="en-US" sz="1400" dirty="0"/>
              <a:t>웹 문서를 인터넷 상의 컴퓨터들끼리 주고 받는 네트워크 시스템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웹의 구성</a:t>
            </a:r>
            <a:endParaRPr lang="en-US" altLang="ko-KR" sz="1400" dirty="0"/>
          </a:p>
          <a:p>
            <a:endParaRPr lang="en-US" altLang="ko-KR" sz="1400" dirty="0"/>
          </a:p>
          <a:p>
            <a:pPr lvl="1"/>
            <a:r>
              <a:rPr lang="ko-KR" altLang="en-US" sz="1400" dirty="0"/>
              <a:t>웹 서버와 웹 클라이언트 컴퓨터들로 구성</a:t>
            </a:r>
            <a:endParaRPr lang="en-US" altLang="ko-KR" sz="1400" dirty="0"/>
          </a:p>
          <a:p>
            <a:pPr lvl="1"/>
            <a:r>
              <a:rPr lang="ko-KR" altLang="en-US" sz="1400" dirty="0"/>
              <a:t>웹 서버</a:t>
            </a:r>
            <a:endParaRPr lang="en-US" altLang="ko-KR" sz="1400" dirty="0"/>
          </a:p>
          <a:p>
            <a:pPr lvl="2"/>
            <a:r>
              <a:rPr lang="ko-KR" altLang="en-US" sz="1400" dirty="0"/>
              <a:t>웹 사이트를 탑재하는 컴퓨터</a:t>
            </a:r>
            <a:r>
              <a:rPr lang="en-US" altLang="ko-KR" sz="1400" dirty="0"/>
              <a:t>. </a:t>
            </a:r>
            <a:r>
              <a:rPr lang="ko-KR" altLang="en-US" sz="1400" dirty="0"/>
              <a:t>구글</a:t>
            </a:r>
            <a:r>
              <a:rPr lang="en-US" altLang="ko-KR" sz="1400" dirty="0"/>
              <a:t>(www.google.com), </a:t>
            </a:r>
            <a:r>
              <a:rPr lang="ko-KR" altLang="en-US" sz="1400" dirty="0"/>
              <a:t>네이버</a:t>
            </a:r>
            <a:r>
              <a:rPr lang="en-US" altLang="ko-KR" sz="1400" dirty="0"/>
              <a:t>(www.naver.com)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lvl="2"/>
            <a:r>
              <a:rPr lang="ko-KR" altLang="en-US" sz="1400" dirty="0"/>
              <a:t>웹 문서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. </a:t>
            </a:r>
            <a:r>
              <a:rPr lang="ko-KR" altLang="en-US" sz="1400" dirty="0"/>
              <a:t>동영상 등의 데이터 저장 관리</a:t>
            </a:r>
            <a:endParaRPr lang="en-US" altLang="ko-KR" sz="1400" dirty="0"/>
          </a:p>
          <a:p>
            <a:pPr lvl="2"/>
            <a:r>
              <a:rPr lang="ko-KR" altLang="en-US" sz="1400" dirty="0"/>
              <a:t>웹 클라이언트의 요청을 받아 웹 문서 전송</a:t>
            </a:r>
            <a:endParaRPr lang="en-US" altLang="ko-KR" sz="1400" dirty="0"/>
          </a:p>
          <a:p>
            <a:pPr lvl="2"/>
            <a:r>
              <a:rPr lang="ko-KR" altLang="en-US" sz="1400" dirty="0"/>
              <a:t>웹 서버로 작동하도록 하는 소프트웨어 실행</a:t>
            </a:r>
            <a:endParaRPr lang="en-US" altLang="ko-KR" sz="1400" dirty="0"/>
          </a:p>
          <a:p>
            <a:pPr lvl="1"/>
            <a:r>
              <a:rPr lang="ko-KR" altLang="en-US" sz="1400" dirty="0"/>
              <a:t>웹 클라이언트</a:t>
            </a:r>
            <a:endParaRPr lang="en-US" altLang="ko-KR" sz="1400" dirty="0"/>
          </a:p>
          <a:p>
            <a:pPr lvl="2"/>
            <a:r>
              <a:rPr lang="ko-KR" altLang="en-US" sz="1400" dirty="0"/>
              <a:t>사용자 인터페이스 담당</a:t>
            </a:r>
            <a:endParaRPr lang="en-US" altLang="ko-KR" sz="1400" dirty="0"/>
          </a:p>
          <a:p>
            <a:pPr lvl="2"/>
            <a:r>
              <a:rPr lang="ko-KR" altLang="en-US" sz="1400" dirty="0"/>
              <a:t>웹 서버에 웹 문서를 요청하고 받아 사용자에게 출력</a:t>
            </a:r>
            <a:endParaRPr lang="en-US" altLang="ko-KR" sz="1400" dirty="0"/>
          </a:p>
          <a:p>
            <a:pPr lvl="2"/>
            <a:endParaRPr lang="en-US" altLang="ko-KR" sz="1400" dirty="0">
              <a:latin typeface="+mn-ea"/>
            </a:endParaRPr>
          </a:p>
        </p:txBody>
      </p: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37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비교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7B7E70-087A-4F87-A2C8-93674F306F97}"/>
              </a:ext>
            </a:extLst>
          </p:cNvPr>
          <p:cNvGrpSpPr/>
          <p:nvPr/>
        </p:nvGrpSpPr>
        <p:grpSpPr>
          <a:xfrm>
            <a:off x="2629405" y="1607246"/>
            <a:ext cx="6992395" cy="5011546"/>
            <a:chOff x="683569" y="836712"/>
            <a:chExt cx="8064895" cy="578022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EA6416A-0C0E-4EFA-96EC-A81B933BCE0D}"/>
                </a:ext>
              </a:extLst>
            </p:cNvPr>
            <p:cNvSpPr/>
            <p:nvPr/>
          </p:nvSpPr>
          <p:spPr>
            <a:xfrm>
              <a:off x="683569" y="836712"/>
              <a:ext cx="3528392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4A04478-0D0F-4707-9A13-ABAD4904D8EF}"/>
                </a:ext>
              </a:extLst>
            </p:cNvPr>
            <p:cNvSpPr/>
            <p:nvPr/>
          </p:nvSpPr>
          <p:spPr>
            <a:xfrm>
              <a:off x="4964577" y="844481"/>
              <a:ext cx="3783887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AC675EE-5608-423E-9B70-22AC935A52AF}"/>
                </a:ext>
              </a:extLst>
            </p:cNvPr>
            <p:cNvSpPr/>
            <p:nvPr/>
          </p:nvSpPr>
          <p:spPr>
            <a:xfrm>
              <a:off x="5067917" y="4437112"/>
              <a:ext cx="3572128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22A25BE-3E9E-4C0C-ABD3-D242D0A5D305}"/>
                </a:ext>
              </a:extLst>
            </p:cNvPr>
            <p:cNvSpPr/>
            <p:nvPr/>
          </p:nvSpPr>
          <p:spPr>
            <a:xfrm>
              <a:off x="827585" y="4437112"/>
              <a:ext cx="3240360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처리 54">
              <a:extLst>
                <a:ext uri="{FF2B5EF4-FFF2-40B4-BE49-F238E27FC236}">
                  <a16:creationId xmlns:a16="http://schemas.microsoft.com/office/drawing/2014/main" id="{0F5EE2B4-1296-4029-98EB-ECA6AE4C3D41}"/>
                </a:ext>
              </a:extLst>
            </p:cNvPr>
            <p:cNvSpPr/>
            <p:nvPr/>
          </p:nvSpPr>
          <p:spPr>
            <a:xfrm>
              <a:off x="1562153" y="1196753"/>
              <a:ext cx="1656978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기존 웹 페이지</a:t>
              </a:r>
            </a:p>
          </p:txBody>
        </p:sp>
        <p:sp>
          <p:nvSpPr>
            <p:cNvPr id="56" name="모서리가 둥근 직사각형 7">
              <a:extLst>
                <a:ext uri="{FF2B5EF4-FFF2-40B4-BE49-F238E27FC236}">
                  <a16:creationId xmlns:a16="http://schemas.microsoft.com/office/drawing/2014/main" id="{761ED4B3-EE14-4164-B61F-8D5DCDE18F06}"/>
                </a:ext>
              </a:extLst>
            </p:cNvPr>
            <p:cNvSpPr/>
            <p:nvPr/>
          </p:nvSpPr>
          <p:spPr>
            <a:xfrm>
              <a:off x="1331642" y="1925374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4FE7387-2EBA-406A-91E0-A20CF0F1A0A5}"/>
                </a:ext>
              </a:extLst>
            </p:cNvPr>
            <p:cNvSpPr/>
            <p:nvPr/>
          </p:nvSpPr>
          <p:spPr>
            <a:xfrm>
              <a:off x="1562153" y="2768721"/>
              <a:ext cx="1620180" cy="3600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Active-X/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플래시여러</a:t>
              </a:r>
              <a:r>
                <a:rPr lang="ko-KR" altLang="en-US" sz="1050" dirty="0">
                  <a:solidFill>
                    <a:schemeClr val="tx1"/>
                  </a:solidFill>
                </a:rPr>
                <a:t> 플러그인</a:t>
              </a: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529D25A-FDBB-4E53-B975-FCC9526E27E6}"/>
                </a:ext>
              </a:extLst>
            </p:cNvPr>
            <p:cNvGrpSpPr/>
            <p:nvPr/>
          </p:nvGrpSpPr>
          <p:grpSpPr>
            <a:xfrm>
              <a:off x="1028276" y="3056753"/>
              <a:ext cx="2866365" cy="1277974"/>
              <a:chOff x="1172291" y="3272777"/>
              <a:chExt cx="2866365" cy="1277974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8B4ABF6-2A84-4FB9-9FAB-73D87F008D62}"/>
                  </a:ext>
                </a:extLst>
              </p:cNvPr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게임</a:t>
                </a:r>
              </a:p>
            </p:txBody>
          </p:sp>
          <p:pic>
            <p:nvPicPr>
              <p:cNvPr id="91" name="Picture 3">
                <a:extLst>
                  <a:ext uri="{FF2B5EF4-FFF2-40B4-BE49-F238E27FC236}">
                    <a16:creationId xmlns:a16="http://schemas.microsoft.com/office/drawing/2014/main" id="{205AB4CF-254A-4F53-A688-83C85D7270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2" name="Picture 6">
                <a:extLst>
                  <a:ext uri="{FF2B5EF4-FFF2-40B4-BE49-F238E27FC236}">
                    <a16:creationId xmlns:a16="http://schemas.microsoft.com/office/drawing/2014/main" id="{640E2C50-8AF1-479E-8493-212C558A00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3" name="Picture 7">
                <a:extLst>
                  <a:ext uri="{FF2B5EF4-FFF2-40B4-BE49-F238E27FC236}">
                    <a16:creationId xmlns:a16="http://schemas.microsoft.com/office/drawing/2014/main" id="{192C8E35-76BC-4B89-ABEF-02965F4627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2CCF295-4656-43A9-893C-287379811C33}"/>
                  </a:ext>
                </a:extLst>
              </p:cNvPr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애니메이션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886E57E-01B7-4625-8398-091B5CC3D82E}"/>
                  </a:ext>
                </a:extLst>
              </p:cNvPr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동영상</a:t>
                </a: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39889F58-F640-44C2-9DE5-73A17BCB170C}"/>
                  </a:ext>
                </a:extLst>
              </p:cNvPr>
              <p:cNvCxnSpPr>
                <a:stCxn id="57" idx="4"/>
                <a:endCxn id="91" idx="0"/>
              </p:cNvCxnSpPr>
              <p:nvPr/>
            </p:nvCxnSpPr>
            <p:spPr>
              <a:xfrm flipH="1">
                <a:off x="1609489" y="3272777"/>
                <a:ext cx="906769" cy="4300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9FFC31B8-047D-4BA0-9743-42648B0644AA}"/>
                  </a:ext>
                </a:extLst>
              </p:cNvPr>
              <p:cNvCxnSpPr>
                <a:stCxn id="57" idx="4"/>
                <a:endCxn id="93" idx="0"/>
              </p:cNvCxnSpPr>
              <p:nvPr/>
            </p:nvCxnSpPr>
            <p:spPr>
              <a:xfrm>
                <a:off x="2516258" y="3272777"/>
                <a:ext cx="88470" cy="4442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A00798D5-EDD5-46A1-8264-8C755AEE5C48}"/>
                  </a:ext>
                </a:extLst>
              </p:cNvPr>
              <p:cNvCxnSpPr>
                <a:stCxn id="57" idx="4"/>
                <a:endCxn id="92" idx="0"/>
              </p:cNvCxnSpPr>
              <p:nvPr/>
            </p:nvCxnSpPr>
            <p:spPr>
              <a:xfrm>
                <a:off x="2516258" y="3272777"/>
                <a:ext cx="1091063" cy="364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5CB4B175-5EBD-43B1-9301-DA159F3685AA}"/>
                </a:ext>
              </a:extLst>
            </p:cNvPr>
            <p:cNvCxnSpPr>
              <a:stCxn id="56" idx="2"/>
              <a:endCxn id="57" idx="0"/>
            </p:cNvCxnSpPr>
            <p:nvPr/>
          </p:nvCxnSpPr>
          <p:spPr>
            <a:xfrm>
              <a:off x="2372243" y="2492896"/>
              <a:ext cx="0" cy="2758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131F0C49-84D9-47EF-B8D5-8F2E83660446}"/>
                </a:ext>
              </a:extLst>
            </p:cNvPr>
            <p:cNvCxnSpPr>
              <a:cxnSpLocks/>
              <a:stCxn id="55" idx="2"/>
              <a:endCxn id="56" idx="0"/>
            </p:cNvCxnSpPr>
            <p:nvPr/>
          </p:nvCxnSpPr>
          <p:spPr>
            <a:xfrm flipH="1">
              <a:off x="2372243" y="1654092"/>
              <a:ext cx="18400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순서도: 처리 60">
              <a:extLst>
                <a:ext uri="{FF2B5EF4-FFF2-40B4-BE49-F238E27FC236}">
                  <a16:creationId xmlns:a16="http://schemas.microsoft.com/office/drawing/2014/main" id="{8A5585DE-8A9D-4D1B-844D-390C308DF7EA}"/>
                </a:ext>
              </a:extLst>
            </p:cNvPr>
            <p:cNvSpPr/>
            <p:nvPr/>
          </p:nvSpPr>
          <p:spPr>
            <a:xfrm>
              <a:off x="5744888" y="1213511"/>
              <a:ext cx="1991275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HTML5</a:t>
              </a:r>
              <a:r>
                <a:rPr lang="ko-KR" altLang="en-US" sz="1200" dirty="0">
                  <a:solidFill>
                    <a:schemeClr val="tx1"/>
                  </a:solidFill>
                </a:rPr>
                <a:t>로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만든 웹 페이지</a:t>
              </a:r>
            </a:p>
          </p:txBody>
        </p:sp>
        <p:sp>
          <p:nvSpPr>
            <p:cNvPr id="62" name="모서리가 둥근 직사각형 49">
              <a:extLst>
                <a:ext uri="{FF2B5EF4-FFF2-40B4-BE49-F238E27FC236}">
                  <a16:creationId xmlns:a16="http://schemas.microsoft.com/office/drawing/2014/main" id="{D9AF12FA-46CA-4F07-84F8-CDDB5C753AF6}"/>
                </a:ext>
              </a:extLst>
            </p:cNvPr>
            <p:cNvSpPr/>
            <p:nvPr/>
          </p:nvSpPr>
          <p:spPr>
            <a:xfrm>
              <a:off x="5714210" y="1942133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HTML5</a:t>
              </a:r>
              <a:r>
                <a:rPr lang="ko-KR" altLang="en-US" sz="1100" dirty="0">
                  <a:solidFill>
                    <a:schemeClr val="tx1"/>
                  </a:solidFill>
                </a:rPr>
                <a:t>를 지원하는 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5D4D5F8F-5E8E-4B84-AF3C-9D7D7616518F}"/>
                </a:ext>
              </a:extLst>
            </p:cNvPr>
            <p:cNvCxnSpPr>
              <a:cxnSpLocks/>
              <a:stCxn id="61" idx="2"/>
              <a:endCxn id="62" idx="0"/>
            </p:cNvCxnSpPr>
            <p:nvPr/>
          </p:nvCxnSpPr>
          <p:spPr>
            <a:xfrm>
              <a:off x="6740526" y="1670851"/>
              <a:ext cx="14285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14">
              <a:extLst>
                <a:ext uri="{FF2B5EF4-FFF2-40B4-BE49-F238E27FC236}">
                  <a16:creationId xmlns:a16="http://schemas.microsoft.com/office/drawing/2014/main" id="{2EBEC0EA-0A51-44C1-95C6-3991FBB8E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4568875"/>
              <a:ext cx="646145" cy="120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15">
              <a:extLst>
                <a:ext uri="{FF2B5EF4-FFF2-40B4-BE49-F238E27FC236}">
                  <a16:creationId xmlns:a16="http://schemas.microsoft.com/office/drawing/2014/main" id="{414D2F64-B162-45AF-AB91-C17DD3D08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024" y="4530428"/>
              <a:ext cx="1025020" cy="125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7" descr="http://www.pamundo.com/article/183536.png">
              <a:extLst>
                <a:ext uri="{FF2B5EF4-FFF2-40B4-BE49-F238E27FC236}">
                  <a16:creationId xmlns:a16="http://schemas.microsoft.com/office/drawing/2014/main" id="{86280E50-9C2F-4B6E-865A-90F96AE7D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43" y="4689299"/>
              <a:ext cx="1360990" cy="1038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7" descr="http://www.pamundo.com/article/183536.png">
              <a:extLst>
                <a:ext uri="{FF2B5EF4-FFF2-40B4-BE49-F238E27FC236}">
                  <a16:creationId xmlns:a16="http://schemas.microsoft.com/office/drawing/2014/main" id="{AEDA52CE-FAFE-4451-9067-7E0AD50AE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9" y="4568876"/>
              <a:ext cx="1337011" cy="1019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429F2E-2387-4759-803D-B45D3C58D66B}"/>
                </a:ext>
              </a:extLst>
            </p:cNvPr>
            <p:cNvSpPr txBox="1"/>
            <p:nvPr/>
          </p:nvSpPr>
          <p:spPr>
            <a:xfrm>
              <a:off x="1970033" y="5928372"/>
              <a:ext cx="9813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PC </a:t>
              </a:r>
              <a:r>
                <a:rPr lang="ko-KR" altLang="en-US" sz="900" dirty="0"/>
                <a:t>에서만 지원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DCA5738-A650-4A0F-B5B5-F4A0DD7C6A37}"/>
                </a:ext>
              </a:extLst>
            </p:cNvPr>
            <p:cNvSpPr txBox="1"/>
            <p:nvPr/>
          </p:nvSpPr>
          <p:spPr>
            <a:xfrm>
              <a:off x="5838808" y="5928372"/>
              <a:ext cx="21130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태블릿</a:t>
              </a:r>
              <a:r>
                <a:rPr lang="en-US" altLang="ko-KR" sz="900" dirty="0"/>
                <a:t>/</a:t>
              </a:r>
              <a:r>
                <a:rPr lang="ko-KR" altLang="en-US" sz="900" dirty="0" err="1"/>
                <a:t>스마튼폰</a:t>
              </a:r>
              <a:r>
                <a:rPr lang="en-US" altLang="ko-KR" sz="900" dirty="0"/>
                <a:t>/PC</a:t>
              </a:r>
              <a:r>
                <a:rPr lang="ko-KR" altLang="en-US" sz="900" dirty="0"/>
                <a:t>에 관계없이 지원</a:t>
              </a: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811B2183-2D44-435C-B3AB-2F92137E1EBB}"/>
                </a:ext>
              </a:extLst>
            </p:cNvPr>
            <p:cNvCxnSpPr/>
            <p:nvPr/>
          </p:nvCxnSpPr>
          <p:spPr>
            <a:xfrm>
              <a:off x="755577" y="4334727"/>
              <a:ext cx="33843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8193559-3455-4553-9F7F-13275599AB70}"/>
                </a:ext>
              </a:extLst>
            </p:cNvPr>
            <p:cNvGrpSpPr/>
            <p:nvPr/>
          </p:nvGrpSpPr>
          <p:grpSpPr>
            <a:xfrm>
              <a:off x="5450052" y="2437647"/>
              <a:ext cx="2866365" cy="1888538"/>
              <a:chOff x="1172291" y="2662213"/>
              <a:chExt cx="2866365" cy="188853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6DFBAF6-CEBF-4202-89EF-E7EFAA927ECE}"/>
                  </a:ext>
                </a:extLst>
              </p:cNvPr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게임</a:t>
                </a:r>
              </a:p>
            </p:txBody>
          </p:sp>
          <p:pic>
            <p:nvPicPr>
              <p:cNvPr id="82" name="Picture 3">
                <a:extLst>
                  <a:ext uri="{FF2B5EF4-FFF2-40B4-BE49-F238E27FC236}">
                    <a16:creationId xmlns:a16="http://schemas.microsoft.com/office/drawing/2014/main" id="{349FFABF-9EAE-42A3-840D-00963AF9CE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83" name="Picture 6">
                <a:extLst>
                  <a:ext uri="{FF2B5EF4-FFF2-40B4-BE49-F238E27FC236}">
                    <a16:creationId xmlns:a16="http://schemas.microsoft.com/office/drawing/2014/main" id="{4E0761A2-1056-4804-A307-97B7FDA004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84" name="Picture 7">
                <a:extLst>
                  <a:ext uri="{FF2B5EF4-FFF2-40B4-BE49-F238E27FC236}">
                    <a16:creationId xmlns:a16="http://schemas.microsoft.com/office/drawing/2014/main" id="{3DB9C54F-51E1-40C5-88FD-8E5E2192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421C869-3DDD-4C42-BE64-B25711D64C4D}"/>
                  </a:ext>
                </a:extLst>
              </p:cNvPr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애니메이션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45D058E-1AB1-4914-9D3E-DB82B1CEB6D9}"/>
                  </a:ext>
                </a:extLst>
              </p:cNvPr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동영상</a:t>
                </a: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710E06FD-A0F3-4486-BC10-16643D92CEDD}"/>
                  </a:ext>
                </a:extLst>
              </p:cNvPr>
              <p:cNvCxnSpPr>
                <a:stCxn id="62" idx="2"/>
                <a:endCxn id="82" idx="0"/>
              </p:cNvCxnSpPr>
              <p:nvPr/>
            </p:nvCxnSpPr>
            <p:spPr>
              <a:xfrm flipH="1">
                <a:off x="1609489" y="2662213"/>
                <a:ext cx="867561" cy="1040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AF0AC161-1ACD-4B55-8EC8-4081C93BA132}"/>
                  </a:ext>
                </a:extLst>
              </p:cNvPr>
              <p:cNvCxnSpPr>
                <a:stCxn id="62" idx="2"/>
                <a:endCxn id="84" idx="0"/>
              </p:cNvCxnSpPr>
              <p:nvPr/>
            </p:nvCxnSpPr>
            <p:spPr>
              <a:xfrm>
                <a:off x="2477050" y="2662213"/>
                <a:ext cx="127678" cy="105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982855D1-C027-4315-89AE-C428F9354426}"/>
                  </a:ext>
                </a:extLst>
              </p:cNvPr>
              <p:cNvCxnSpPr>
                <a:stCxn id="62" idx="2"/>
                <a:endCxn id="83" idx="0"/>
              </p:cNvCxnSpPr>
              <p:nvPr/>
            </p:nvCxnSpPr>
            <p:spPr>
              <a:xfrm>
                <a:off x="2477050" y="2662213"/>
                <a:ext cx="1130271" cy="975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75242D7-CA00-4914-832A-12C44BEC4E82}"/>
                </a:ext>
              </a:extLst>
            </p:cNvPr>
            <p:cNvCxnSpPr/>
            <p:nvPr/>
          </p:nvCxnSpPr>
          <p:spPr>
            <a:xfrm>
              <a:off x="5004049" y="4326185"/>
              <a:ext cx="36359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오른쪽 화살표 53">
              <a:extLst>
                <a:ext uri="{FF2B5EF4-FFF2-40B4-BE49-F238E27FC236}">
                  <a16:creationId xmlns:a16="http://schemas.microsoft.com/office/drawing/2014/main" id="{8E4620A4-84AA-459D-A783-19D8F4E498C1}"/>
                </a:ext>
              </a:extLst>
            </p:cNvPr>
            <p:cNvSpPr/>
            <p:nvPr/>
          </p:nvSpPr>
          <p:spPr>
            <a:xfrm>
              <a:off x="4211961" y="3802785"/>
              <a:ext cx="752616" cy="2661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2C3548A-5099-4DDD-AACB-C90AC6E2F0FB}"/>
                </a:ext>
              </a:extLst>
            </p:cNvPr>
            <p:cNvSpPr txBox="1"/>
            <p:nvPr/>
          </p:nvSpPr>
          <p:spPr>
            <a:xfrm>
              <a:off x="1663899" y="6355323"/>
              <a:ext cx="1555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(a) HTML5 </a:t>
              </a:r>
              <a:r>
                <a:rPr lang="ko-KR" altLang="en-US" sz="1100" b="1" dirty="0"/>
                <a:t>이전의 웹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3B2DB0F-59A1-43A5-82F3-5D78DA598CD0}"/>
                </a:ext>
              </a:extLst>
            </p:cNvPr>
            <p:cNvSpPr txBox="1"/>
            <p:nvPr/>
          </p:nvSpPr>
          <p:spPr>
            <a:xfrm>
              <a:off x="6028644" y="6355323"/>
              <a:ext cx="1707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(b) HTML5</a:t>
              </a:r>
              <a:r>
                <a:rPr lang="ko-KR" altLang="en-US" sz="1100" b="1" dirty="0"/>
                <a:t>를 도입한 웹</a:t>
              </a: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51CA8E3-C507-4A5A-AB70-53ED5AB62456}"/>
                </a:ext>
              </a:extLst>
            </p:cNvPr>
            <p:cNvCxnSpPr/>
            <p:nvPr/>
          </p:nvCxnSpPr>
          <p:spPr>
            <a:xfrm flipV="1">
              <a:off x="3174249" y="1425422"/>
              <a:ext cx="2713001" cy="16759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AD760EEA-9A3B-4605-8E06-9F08B68F08D7}"/>
                </a:ext>
              </a:extLst>
            </p:cNvPr>
            <p:cNvCxnSpPr/>
            <p:nvPr/>
          </p:nvCxnSpPr>
          <p:spPr>
            <a:xfrm flipV="1">
              <a:off x="3533043" y="2192376"/>
              <a:ext cx="2088749" cy="1676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4A3D2299-773B-4BA9-AD8A-5974C4CA9FFD}"/>
                </a:ext>
              </a:extLst>
            </p:cNvPr>
            <p:cNvCxnSpPr/>
            <p:nvPr/>
          </p:nvCxnSpPr>
          <p:spPr>
            <a:xfrm flipV="1">
              <a:off x="3434076" y="2948741"/>
              <a:ext cx="2187716" cy="2595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494C2E-3E57-4366-80FE-726924D3957E}"/>
                </a:ext>
              </a:extLst>
            </p:cNvPr>
            <p:cNvSpPr txBox="1"/>
            <p:nvPr/>
          </p:nvSpPr>
          <p:spPr>
            <a:xfrm>
              <a:off x="5047260" y="264561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rgbClr val="FF0000"/>
                  </a:solidFill>
                </a:rPr>
                <a:t>필요없음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1F8E4AC8-B135-4AA1-BEBC-B6BF869BE66F}"/>
                </a:ext>
              </a:extLst>
            </p:cNvPr>
            <p:cNvCxnSpPr>
              <a:endCxn id="53" idx="1"/>
            </p:cNvCxnSpPr>
            <p:nvPr/>
          </p:nvCxnSpPr>
          <p:spPr>
            <a:xfrm>
              <a:off x="3635897" y="5337212"/>
              <a:ext cx="143202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6676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기능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9" name="내용 개체 틀 3">
            <a:extLst>
              <a:ext uri="{FF2B5EF4-FFF2-40B4-BE49-F238E27FC236}">
                <a16:creationId xmlns:a16="http://schemas.microsoft.com/office/drawing/2014/main" id="{F4D72970-C0D9-41B8-88B3-83B2AB90FA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60373" y="1513335"/>
            <a:ext cx="9893428" cy="504056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전체 기능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웹 문서 작성을 위한 </a:t>
            </a:r>
            <a:r>
              <a:rPr lang="en-US" altLang="ko-KR" dirty="0"/>
              <a:t>HTML </a:t>
            </a:r>
            <a:r>
              <a:rPr lang="ko-KR" altLang="en-US" dirty="0"/>
              <a:t>태그 셋 </a:t>
            </a:r>
          </a:p>
          <a:p>
            <a:pPr lvl="1"/>
            <a:r>
              <a:rPr lang="ko-KR" altLang="en-US" dirty="0"/>
              <a:t>웹 애플리케이션 작성을 위한 </a:t>
            </a:r>
            <a:r>
              <a:rPr lang="en-US" altLang="ko-KR" dirty="0"/>
              <a:t>API</a:t>
            </a:r>
          </a:p>
          <a:p>
            <a:pPr lvl="1"/>
            <a:endParaRPr lang="ko-KR" altLang="en-US" dirty="0"/>
          </a:p>
          <a:p>
            <a:r>
              <a:rPr lang="en-US" altLang="ko-KR" dirty="0"/>
              <a:t>HTML5 </a:t>
            </a:r>
            <a:r>
              <a:rPr lang="ko-KR" altLang="en-US" dirty="0"/>
              <a:t>기능 요약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웹 폼</a:t>
            </a:r>
            <a:r>
              <a:rPr lang="en-US" altLang="ko-KR" dirty="0"/>
              <a:t>(Web Form)</a:t>
            </a:r>
          </a:p>
          <a:p>
            <a:pPr lvl="1"/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</a:p>
          <a:p>
            <a:pPr lvl="1"/>
            <a:r>
              <a:rPr lang="en-US" altLang="ko-KR" dirty="0"/>
              <a:t>Canvas</a:t>
            </a:r>
          </a:p>
          <a:p>
            <a:pPr lvl="1"/>
            <a:r>
              <a:rPr lang="en-US" altLang="ko-KR" dirty="0"/>
              <a:t>SVG(Scalable Vector Graphic)</a:t>
            </a:r>
          </a:p>
          <a:p>
            <a:pPr lvl="1"/>
            <a:r>
              <a:rPr lang="ko-KR" altLang="en-US" dirty="0"/>
              <a:t>웹 스토리지</a:t>
            </a:r>
            <a:r>
              <a:rPr lang="en-US" altLang="ko-KR" dirty="0"/>
              <a:t>(Web Storage)</a:t>
            </a:r>
          </a:p>
          <a:p>
            <a:pPr lvl="1"/>
            <a:r>
              <a:rPr lang="ko-KR" altLang="en-US" dirty="0"/>
              <a:t>웹 </a:t>
            </a:r>
            <a:r>
              <a:rPr lang="en-US" altLang="ko-KR" dirty="0"/>
              <a:t>SQL </a:t>
            </a:r>
            <a:r>
              <a:rPr lang="ko-KR" altLang="en-US" dirty="0"/>
              <a:t>데이터베이스</a:t>
            </a:r>
            <a:r>
              <a:rPr lang="en-US" altLang="ko-KR" dirty="0"/>
              <a:t>(Web SQL Database)</a:t>
            </a:r>
            <a:endParaRPr lang="ko-KR" altLang="en-US" dirty="0"/>
          </a:p>
          <a:p>
            <a:pPr lvl="1"/>
            <a:r>
              <a:rPr lang="ko-KR" altLang="en-US" dirty="0"/>
              <a:t>인덱스 데이터베이스</a:t>
            </a:r>
            <a:r>
              <a:rPr lang="en-US" altLang="ko-KR" dirty="0"/>
              <a:t>(Indexed Database API)</a:t>
            </a:r>
            <a:endParaRPr lang="ko-KR" altLang="en-US" dirty="0"/>
          </a:p>
          <a:p>
            <a:pPr lvl="1"/>
            <a:r>
              <a:rPr lang="ko-KR" altLang="en-US" dirty="0"/>
              <a:t>파일 입출력</a:t>
            </a:r>
            <a:r>
              <a:rPr lang="en-US" altLang="ko-KR" dirty="0"/>
              <a:t>(File I/O)</a:t>
            </a:r>
          </a:p>
          <a:p>
            <a:pPr lvl="1"/>
            <a:r>
              <a:rPr lang="ko-KR" altLang="en-US" dirty="0"/>
              <a:t>위치 정보 </a:t>
            </a:r>
            <a:r>
              <a:rPr lang="en-US" altLang="ko-KR" dirty="0"/>
              <a:t>API(Geolocation API)</a:t>
            </a:r>
          </a:p>
          <a:p>
            <a:pPr lvl="1"/>
            <a:r>
              <a:rPr lang="ko-KR" altLang="en-US" dirty="0"/>
              <a:t>웹 </a:t>
            </a:r>
            <a:r>
              <a:rPr lang="ko-KR" altLang="en-US" dirty="0" err="1"/>
              <a:t>워커</a:t>
            </a:r>
            <a:r>
              <a:rPr lang="en-US" altLang="ko-KR" dirty="0"/>
              <a:t>(Web Worker)</a:t>
            </a:r>
          </a:p>
          <a:p>
            <a:pPr lvl="1"/>
            <a:r>
              <a:rPr lang="ko-KR" altLang="en-US" dirty="0"/>
              <a:t>웹 소켓</a:t>
            </a:r>
            <a:r>
              <a:rPr lang="en-US" altLang="ko-KR" dirty="0"/>
              <a:t>(Web Socket)</a:t>
            </a:r>
          </a:p>
          <a:p>
            <a:pPr lvl="1"/>
            <a:r>
              <a:rPr lang="ko-KR" altLang="en-US" dirty="0"/>
              <a:t>오프라인 웹 애플리케이션</a:t>
            </a:r>
            <a:r>
              <a:rPr lang="en-US" altLang="ko-KR" dirty="0"/>
              <a:t>(Offline Web Application)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247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F27310A6-AFD1-4452-BAC9-796E4CB076C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80538" y="1550118"/>
            <a:ext cx="10239987" cy="504056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텍스트 편집기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메모장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워드 등 아무 텍스트 편집기 가능</a:t>
            </a:r>
            <a:endParaRPr lang="en-US" altLang="ko-KR" dirty="0"/>
          </a:p>
          <a:p>
            <a:pPr lvl="2"/>
            <a:r>
              <a:rPr lang="en-US" altLang="ko-KR" dirty="0"/>
              <a:t>.html</a:t>
            </a:r>
            <a:r>
              <a:rPr lang="ko-KR" altLang="en-US" dirty="0"/>
              <a:t>인 텍스트 파일로 저장</a:t>
            </a:r>
            <a:endParaRPr lang="en-US" altLang="ko-KR" dirty="0"/>
          </a:p>
          <a:p>
            <a:pPr lvl="2"/>
            <a:r>
              <a:rPr lang="ko-KR" altLang="en-US" dirty="0"/>
              <a:t>텍스트의 기본 </a:t>
            </a:r>
            <a:r>
              <a:rPr lang="ko-KR" altLang="en-US" dirty="0" err="1"/>
              <a:t>문자셋</a:t>
            </a:r>
            <a:r>
              <a:rPr lang="ko-KR" altLang="en-US" dirty="0"/>
              <a:t> </a:t>
            </a:r>
            <a:r>
              <a:rPr lang="en-US" altLang="ko-KR" dirty="0"/>
              <a:t>– UTF-8</a:t>
            </a:r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파일이나 </a:t>
            </a:r>
            <a:r>
              <a:rPr lang="en-US" altLang="ko-KR" dirty="0"/>
              <a:t>CSS3, </a:t>
            </a:r>
            <a:r>
              <a:rPr lang="ko-KR" altLang="en-US" dirty="0"/>
              <a:t>자바스크립트 파일 모두 </a:t>
            </a:r>
            <a:r>
              <a:rPr lang="en-US" altLang="ko-KR" dirty="0"/>
              <a:t>UTF-8 </a:t>
            </a:r>
            <a:r>
              <a:rPr lang="ko-KR" altLang="en-US" dirty="0"/>
              <a:t>코드로 저장되어야 함</a:t>
            </a:r>
            <a:endParaRPr lang="en-US" altLang="ko-KR" dirty="0"/>
          </a:p>
          <a:p>
            <a:pPr lvl="3"/>
            <a:endParaRPr lang="ko-KR" altLang="en-US" dirty="0"/>
          </a:p>
          <a:p>
            <a:pPr lvl="1"/>
            <a:r>
              <a:rPr lang="en-US" altLang="ko-KR" dirty="0"/>
              <a:t>WYSIWYG(What You See Is What You Get) </a:t>
            </a:r>
            <a:r>
              <a:rPr lang="ko-KR" altLang="en-US" dirty="0"/>
              <a:t>편집기</a:t>
            </a:r>
            <a:endParaRPr lang="en-US" altLang="ko-KR" dirty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/>
              <a:t>FCKeditor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태그 정보 제공</a:t>
            </a:r>
            <a:endParaRPr lang="en-US" altLang="ko-KR" dirty="0"/>
          </a:p>
          <a:p>
            <a:pPr lvl="2"/>
            <a:r>
              <a:rPr lang="ko-KR" altLang="en-US" dirty="0"/>
              <a:t>출력되는 모습을 보면서 작성 가능</a:t>
            </a:r>
            <a:endParaRPr lang="en-US" altLang="ko-KR" dirty="0"/>
          </a:p>
          <a:p>
            <a:pPr lvl="2"/>
            <a:r>
              <a:rPr lang="ko-KR" altLang="en-US" dirty="0"/>
              <a:t>간단한 오류 체크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264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 사례 </a:t>
            </a:r>
            <a:r>
              <a:rPr lang="en-US" altLang="ko-KR" dirty="0"/>
              <a:t>: VS Code </a:t>
            </a: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D20F10B7-173D-4E03-988E-9663D6136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25" y="1991695"/>
            <a:ext cx="10230436" cy="4104776"/>
          </a:xfrm>
        </p:spPr>
      </p:pic>
    </p:spTree>
    <p:extLst>
      <p:ext uri="{BB962C8B-B14F-4D97-AF65-F5344CB8AC3E}">
        <p14:creationId xmlns:p14="http://schemas.microsoft.com/office/powerpoint/2010/main" val="1615219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 사례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7A6B8FF-F513-43B5-8314-A1212166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4" y="1432528"/>
            <a:ext cx="5034483" cy="5052856"/>
          </a:xfrm>
          <a:prstGeom prst="rect">
            <a:avLst/>
          </a:prstGeom>
        </p:spPr>
      </p:pic>
      <p:sp>
        <p:nvSpPr>
          <p:cNvPr id="49" name="제목 1">
            <a:extLst>
              <a:ext uri="{FF2B5EF4-FFF2-40B4-BE49-F238E27FC236}">
                <a16:creationId xmlns:a16="http://schemas.microsoft.com/office/drawing/2014/main" id="{E661969D-431B-4CFC-9F11-65780CA8381B}"/>
              </a:ext>
            </a:extLst>
          </p:cNvPr>
          <p:cNvSpPr txBox="1">
            <a:spLocks/>
          </p:cNvSpPr>
          <p:nvPr/>
        </p:nvSpPr>
        <p:spPr>
          <a:xfrm>
            <a:off x="600703" y="2019984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HTML5 </a:t>
            </a:r>
            <a:r>
              <a:rPr lang="ko-KR" altLang="en-US" sz="2000" dirty="0"/>
              <a:t>태그</a:t>
            </a:r>
            <a:endParaRPr lang="en-US" altLang="ko-KR" sz="2000" dirty="0"/>
          </a:p>
          <a:p>
            <a:pPr lvl="0" fontAlgn="base"/>
            <a:r>
              <a:rPr lang="ko-KR" altLang="en-US" sz="2000" dirty="0"/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1414769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 사례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4AD7AD6-48B2-4D07-BE7C-B5F8B280AF83}"/>
              </a:ext>
            </a:extLst>
          </p:cNvPr>
          <p:cNvGrpSpPr/>
          <p:nvPr/>
        </p:nvGrpSpPr>
        <p:grpSpPr>
          <a:xfrm>
            <a:off x="3268421" y="1577251"/>
            <a:ext cx="6524430" cy="5163540"/>
            <a:chOff x="2483768" y="404664"/>
            <a:chExt cx="6120479" cy="6176889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944DBA1-6E5E-4796-953E-04748D36E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04664"/>
              <a:ext cx="6120479" cy="6176889"/>
            </a:xfrm>
            <a:prstGeom prst="rect">
              <a:avLst/>
            </a:prstGeom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9C7D537-5ACC-481C-ADC0-A41D6BB7B6A5}"/>
                </a:ext>
              </a:extLst>
            </p:cNvPr>
            <p:cNvSpPr/>
            <p:nvPr/>
          </p:nvSpPr>
          <p:spPr>
            <a:xfrm>
              <a:off x="3635896" y="4992340"/>
              <a:ext cx="1800200" cy="288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DECEDCE-6175-413A-8264-237F533500BC}"/>
                </a:ext>
              </a:extLst>
            </p:cNvPr>
            <p:cNvSpPr/>
            <p:nvPr/>
          </p:nvSpPr>
          <p:spPr>
            <a:xfrm>
              <a:off x="5941808" y="2832100"/>
              <a:ext cx="28637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4E05B6A-A775-4190-8CF4-CC6A2572A322}"/>
                </a:ext>
              </a:extLst>
            </p:cNvPr>
            <p:cNvSpPr txBox="1"/>
            <p:nvPr/>
          </p:nvSpPr>
          <p:spPr>
            <a:xfrm>
              <a:off x="6228184" y="2256036"/>
              <a:ext cx="1471695" cy="459700"/>
            </a:xfrm>
            <a:prstGeom prst="wedgeRoundRectCallout">
              <a:avLst>
                <a:gd name="adj1" fmla="val -52449"/>
                <a:gd name="adj2" fmla="val 82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‘:’ </a:t>
              </a:r>
              <a:r>
                <a:rPr lang="ko-KR" altLang="en-US" sz="1050" dirty="0"/>
                <a:t>위치에 </a:t>
              </a:r>
              <a:r>
                <a:rPr lang="en-US" altLang="ko-KR" sz="1050" dirty="0"/>
                <a:t>‘=‘ </a:t>
              </a:r>
              <a:r>
                <a:rPr lang="ko-KR" altLang="en-US" sz="1050" dirty="0"/>
                <a:t>를 잘못</a:t>
              </a:r>
              <a:endParaRPr lang="en-US" altLang="ko-KR" sz="1050" dirty="0"/>
            </a:p>
            <a:p>
              <a:r>
                <a:rPr lang="ko-KR" altLang="en-US" sz="1050" dirty="0"/>
                <a:t>사용한 오류</a:t>
              </a:r>
            </a:p>
          </p:txBody>
        </p:sp>
      </p:grpSp>
      <p:sp>
        <p:nvSpPr>
          <p:cNvPr id="56" name="제목 1">
            <a:extLst>
              <a:ext uri="{FF2B5EF4-FFF2-40B4-BE49-F238E27FC236}">
                <a16:creationId xmlns:a16="http://schemas.microsoft.com/office/drawing/2014/main" id="{8F7EF40B-C433-4946-9A8E-EF4F538C88CE}"/>
              </a:ext>
            </a:extLst>
          </p:cNvPr>
          <p:cNvSpPr txBox="1">
            <a:spLocks/>
          </p:cNvSpPr>
          <p:nvPr/>
        </p:nvSpPr>
        <p:spPr>
          <a:xfrm>
            <a:off x="830665" y="2008736"/>
            <a:ext cx="2089008" cy="568543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1400" dirty="0"/>
              <a:t>CSS3 </a:t>
            </a:r>
            <a:r>
              <a:rPr lang="ko-KR" altLang="en-US" sz="1400" dirty="0"/>
              <a:t>스타일 시트 검사</a:t>
            </a:r>
          </a:p>
        </p:txBody>
      </p:sp>
    </p:spTree>
    <p:extLst>
      <p:ext uri="{BB962C8B-B14F-4D97-AF65-F5344CB8AC3E}">
        <p14:creationId xmlns:p14="http://schemas.microsoft.com/office/powerpoint/2010/main" val="2480751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 사례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8F7EF40B-C433-4946-9A8E-EF4F538C88CE}"/>
              </a:ext>
            </a:extLst>
          </p:cNvPr>
          <p:cNvSpPr txBox="1">
            <a:spLocks/>
          </p:cNvSpPr>
          <p:nvPr/>
        </p:nvSpPr>
        <p:spPr>
          <a:xfrm>
            <a:off x="830665" y="2008736"/>
            <a:ext cx="2089008" cy="568543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1400" dirty="0"/>
              <a:t>CSS3 </a:t>
            </a:r>
            <a:r>
              <a:rPr lang="ko-KR" altLang="en-US" sz="1400" dirty="0"/>
              <a:t>스타일 시트 검사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BA6CCBC-6B92-46A7-8B6E-995B9B12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28" y="1925898"/>
            <a:ext cx="6422818" cy="387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95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디버깅을 위한 개발자 도구 열기</a:t>
            </a:r>
            <a:r>
              <a:rPr lang="en-US" altLang="ko-KR" dirty="0"/>
              <a:t>(</a:t>
            </a:r>
            <a:r>
              <a:rPr lang="ko-KR" altLang="en-US" dirty="0"/>
              <a:t>크롬 브라우저 사례</a:t>
            </a:r>
            <a:r>
              <a:rPr lang="en-US" altLang="ko-KR" dirty="0"/>
              <a:t>)</a:t>
            </a: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69387FA-35FB-4761-A647-9760E75D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88205"/>
            <a:ext cx="4838775" cy="48507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C8CC0A6-6164-49DA-B0D2-E974B50D4165}"/>
              </a:ext>
            </a:extLst>
          </p:cNvPr>
          <p:cNvSpPr txBox="1"/>
          <p:nvPr/>
        </p:nvSpPr>
        <p:spPr>
          <a:xfrm>
            <a:off x="6535266" y="5896650"/>
            <a:ext cx="1427158" cy="459700"/>
          </a:xfrm>
          <a:prstGeom prst="wedgeRoundRectCallout">
            <a:avLst>
              <a:gd name="adj1" fmla="val -79052"/>
              <a:gd name="adj2" fmla="val 24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이 메뉴를 클릭하면</a:t>
            </a:r>
            <a:endParaRPr lang="en-US" altLang="ko-KR" sz="1050" dirty="0"/>
          </a:p>
          <a:p>
            <a:r>
              <a:rPr lang="ko-KR" altLang="en-US" sz="1050" dirty="0"/>
              <a:t>개발자 도구를 연다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7944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디버깅을 위한 개발자 도구 열기</a:t>
            </a:r>
            <a:r>
              <a:rPr lang="en-US" altLang="ko-KR" dirty="0"/>
              <a:t>(</a:t>
            </a:r>
            <a:r>
              <a:rPr lang="ko-KR" altLang="en-US" dirty="0"/>
              <a:t>크롬 브라우저 사례</a:t>
            </a:r>
            <a:r>
              <a:rPr lang="en-US" altLang="ko-KR" dirty="0"/>
              <a:t>)</a:t>
            </a: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A06E6D1-18CC-45F4-A9A1-ABBED720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96" y="2008831"/>
            <a:ext cx="7304081" cy="445012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94BDB7-B738-4E80-8414-022C0325542F}"/>
              </a:ext>
            </a:extLst>
          </p:cNvPr>
          <p:cNvSpPr/>
          <p:nvPr/>
        </p:nvSpPr>
        <p:spPr>
          <a:xfrm>
            <a:off x="2486028" y="1360759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‘개발자 도구’에서 ‘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Sources’ 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메뉴로 소스 보기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254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117A3853-37C0-4E71-87D8-91FEFD3F1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32" y="1671885"/>
            <a:ext cx="7824564" cy="4767239"/>
          </a:xfrm>
          <a:prstGeom prst="rect">
            <a:avLst/>
          </a:prstGeom>
        </p:spPr>
      </p:pic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디버깅을 위한 개발자 도구 열기</a:t>
            </a:r>
            <a:r>
              <a:rPr lang="en-US" altLang="ko-KR" dirty="0"/>
              <a:t>(</a:t>
            </a:r>
            <a:r>
              <a:rPr lang="ko-KR" altLang="en-US" dirty="0"/>
              <a:t>크롬 브라우저 사례</a:t>
            </a:r>
            <a:r>
              <a:rPr lang="en-US" altLang="ko-KR" dirty="0"/>
              <a:t>)</a:t>
            </a: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0EE921-010D-4149-893B-EAE3EFF4C47B}"/>
              </a:ext>
            </a:extLst>
          </p:cNvPr>
          <p:cNvSpPr txBox="1"/>
          <p:nvPr/>
        </p:nvSpPr>
        <p:spPr>
          <a:xfrm>
            <a:off x="7190847" y="2743232"/>
            <a:ext cx="1419753" cy="280928"/>
          </a:xfrm>
          <a:prstGeom prst="wedgeRoundRectCallout">
            <a:avLst>
              <a:gd name="adj1" fmla="val -78293"/>
              <a:gd name="adj2" fmla="val -20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한 라인씩 실행 버튼</a:t>
            </a:r>
          </a:p>
        </p:txBody>
      </p:sp>
    </p:spTree>
    <p:extLst>
      <p:ext uri="{BB962C8B-B14F-4D97-AF65-F5344CB8AC3E}">
        <p14:creationId xmlns:p14="http://schemas.microsoft.com/office/powerpoint/2010/main" val="1827335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4717" y="-5738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웹 서버와 웹 클라이언트로 이루어진 웹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05" name="Picture 5" descr="C:\Users\Kitae\AppData\Local\Microsoft\Windows\Temporary Internet Files\Content.IE5\PNJNQ2BA\lego-imac-lede[1].jpg">
            <a:extLst>
              <a:ext uri="{FF2B5EF4-FFF2-40B4-BE49-F238E27FC236}">
                <a16:creationId xmlns:a16="http://schemas.microsoft.com/office/drawing/2014/main" id="{904873D3-88BD-4BFC-8334-C02AFD4A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52" y="2442880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타원 105">
            <a:extLst>
              <a:ext uri="{FF2B5EF4-FFF2-40B4-BE49-F238E27FC236}">
                <a16:creationId xmlns:a16="http://schemas.microsoft.com/office/drawing/2014/main" id="{947833F5-6278-4B99-A417-9A64209603FB}"/>
              </a:ext>
            </a:extLst>
          </p:cNvPr>
          <p:cNvSpPr/>
          <p:nvPr/>
        </p:nvSpPr>
        <p:spPr>
          <a:xfrm>
            <a:off x="3043386" y="2383309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A5C8C56-89E6-47F6-B15C-4FCDFDF4D870}"/>
              </a:ext>
            </a:extLst>
          </p:cNvPr>
          <p:cNvCxnSpPr/>
          <p:nvPr/>
        </p:nvCxnSpPr>
        <p:spPr>
          <a:xfrm flipV="1">
            <a:off x="5453937" y="2929027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5F9A6B43-C009-40E0-924D-7E6B561F2420}"/>
              </a:ext>
            </a:extLst>
          </p:cNvPr>
          <p:cNvSpPr txBox="1"/>
          <p:nvPr/>
        </p:nvSpPr>
        <p:spPr>
          <a:xfrm>
            <a:off x="5085279" y="1982718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아마존 웹 서버</a:t>
            </a:r>
          </a:p>
        </p:txBody>
      </p:sp>
      <p:sp>
        <p:nvSpPr>
          <p:cNvPr id="109" name="tower">
            <a:extLst>
              <a:ext uri="{FF2B5EF4-FFF2-40B4-BE49-F238E27FC236}">
                <a16:creationId xmlns:a16="http://schemas.microsoft.com/office/drawing/2014/main" id="{A7D5B122-4BD3-4747-8842-8BDAAA6CCB78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298704" y="2279624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444E870-6962-4060-9925-FC42D90ECC51}"/>
              </a:ext>
            </a:extLst>
          </p:cNvPr>
          <p:cNvGrpSpPr/>
          <p:nvPr/>
        </p:nvGrpSpPr>
        <p:grpSpPr>
          <a:xfrm>
            <a:off x="4283089" y="2298344"/>
            <a:ext cx="1006545" cy="630682"/>
            <a:chOff x="2195736" y="1987967"/>
            <a:chExt cx="801735" cy="630682"/>
          </a:xfrm>
        </p:grpSpPr>
        <p:sp>
          <p:nvSpPr>
            <p:cNvPr id="111" name="순서도: 다중 문서 110">
              <a:extLst>
                <a:ext uri="{FF2B5EF4-FFF2-40B4-BE49-F238E27FC236}">
                  <a16:creationId xmlns:a16="http://schemas.microsoft.com/office/drawing/2014/main" id="{19AB6006-C61B-4CEC-9319-4CBE4CD603F0}"/>
                </a:ext>
              </a:extLst>
            </p:cNvPr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12" name="순서도: 자기 디스크 111">
              <a:extLst>
                <a:ext uri="{FF2B5EF4-FFF2-40B4-BE49-F238E27FC236}">
                  <a16:creationId xmlns:a16="http://schemas.microsoft.com/office/drawing/2014/main" id="{1DD78178-4CC1-4D24-B060-C08D7B2622B6}"/>
                </a:ext>
              </a:extLst>
            </p:cNvPr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3" name="Picture 2" descr="C:\Users\com\AppData\Local\Microsoft\Windows\Temporary Internet Files\Content.IE5\U5C8W4ON\SHV-E300S_Nova-Black[1].jpg">
            <a:extLst>
              <a:ext uri="{FF2B5EF4-FFF2-40B4-BE49-F238E27FC236}">
                <a16:creationId xmlns:a16="http://schemas.microsoft.com/office/drawing/2014/main" id="{7DD278CE-9625-4D6E-A019-58E18FC79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093" y="4161822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5" descr="C:\Users\Kitae\AppData\Local\Microsoft\Windows\Temporary Internet Files\Content.IE5\PNJNQ2BA\lego-imac-lede[1].jpg">
            <a:extLst>
              <a:ext uri="{FF2B5EF4-FFF2-40B4-BE49-F238E27FC236}">
                <a16:creationId xmlns:a16="http://schemas.microsoft.com/office/drawing/2014/main" id="{7951B51F-EF81-45D3-8791-05CF55CA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468" y="5212767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구름 모양 설명선 13">
            <a:extLst>
              <a:ext uri="{FF2B5EF4-FFF2-40B4-BE49-F238E27FC236}">
                <a16:creationId xmlns:a16="http://schemas.microsoft.com/office/drawing/2014/main" id="{7FC96F11-3724-44B4-B36D-40BC2A07DF07}"/>
              </a:ext>
            </a:extLst>
          </p:cNvPr>
          <p:cNvSpPr/>
          <p:nvPr/>
        </p:nvSpPr>
        <p:spPr>
          <a:xfrm>
            <a:off x="3737465" y="3281262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인터넷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9A59AE3A-274C-437B-800B-627DC62E1CFB}"/>
              </a:ext>
            </a:extLst>
          </p:cNvPr>
          <p:cNvCxnSpPr>
            <a:endCxn id="133" idx="7"/>
          </p:cNvCxnSpPr>
          <p:nvPr/>
        </p:nvCxnSpPr>
        <p:spPr>
          <a:xfrm flipH="1" flipV="1">
            <a:off x="3537765" y="3166395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1B130C7-B90D-4C58-9160-F01EF5791377}"/>
              </a:ext>
            </a:extLst>
          </p:cNvPr>
          <p:cNvCxnSpPr/>
          <p:nvPr/>
        </p:nvCxnSpPr>
        <p:spPr>
          <a:xfrm flipV="1">
            <a:off x="6681376" y="2871902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65575FC-D93A-4516-AF4E-F01711BB66BC}"/>
              </a:ext>
            </a:extLst>
          </p:cNvPr>
          <p:cNvCxnSpPr/>
          <p:nvPr/>
        </p:nvCxnSpPr>
        <p:spPr>
          <a:xfrm>
            <a:off x="6732204" y="4856474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1CEBCD83-92CF-410C-8718-7453647B03DB}"/>
              </a:ext>
            </a:extLst>
          </p:cNvPr>
          <p:cNvCxnSpPr/>
          <p:nvPr/>
        </p:nvCxnSpPr>
        <p:spPr>
          <a:xfrm flipV="1">
            <a:off x="7632302" y="3364395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8248149-EBCB-44F9-BE8A-B021B5F77830}"/>
              </a:ext>
            </a:extLst>
          </p:cNvPr>
          <p:cNvSpPr txBox="1"/>
          <p:nvPr/>
        </p:nvSpPr>
        <p:spPr>
          <a:xfrm>
            <a:off x="3207220" y="2187557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pic>
        <p:nvPicPr>
          <p:cNvPr id="121" name="Picture 8">
            <a:extLst>
              <a:ext uri="{FF2B5EF4-FFF2-40B4-BE49-F238E27FC236}">
                <a16:creationId xmlns:a16="http://schemas.microsoft.com/office/drawing/2014/main" id="{D0616D3F-A337-4E2B-8E02-34F3C8824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22" y="5229003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B5A7AA56-9770-4B10-AB05-78202DE694AD}"/>
              </a:ext>
            </a:extLst>
          </p:cNvPr>
          <p:cNvCxnSpPr/>
          <p:nvPr/>
        </p:nvCxnSpPr>
        <p:spPr>
          <a:xfrm flipH="1">
            <a:off x="3411993" y="4361383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CDCD3453-7723-427F-B4C6-3DEC93B8B0E9}"/>
              </a:ext>
            </a:extLst>
          </p:cNvPr>
          <p:cNvCxnSpPr/>
          <p:nvPr/>
        </p:nvCxnSpPr>
        <p:spPr>
          <a:xfrm flipH="1">
            <a:off x="3784169" y="4856474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0AE142D2-0C69-45C4-A14C-A039FFA1C2E4}"/>
              </a:ext>
            </a:extLst>
          </p:cNvPr>
          <p:cNvCxnSpPr/>
          <p:nvPr/>
        </p:nvCxnSpPr>
        <p:spPr>
          <a:xfrm>
            <a:off x="5764343" y="5061787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3CF9FA5-BBB2-4E70-A16F-7D94EA8BDF2D}"/>
              </a:ext>
            </a:extLst>
          </p:cNvPr>
          <p:cNvCxnSpPr/>
          <p:nvPr/>
        </p:nvCxnSpPr>
        <p:spPr>
          <a:xfrm>
            <a:off x="7609386" y="4469467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5B0480A-922D-4D0A-9191-49C19E1511CC}"/>
              </a:ext>
            </a:extLst>
          </p:cNvPr>
          <p:cNvSpPr txBox="1"/>
          <p:nvPr/>
        </p:nvSpPr>
        <p:spPr>
          <a:xfrm>
            <a:off x="8118189" y="517928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0C728DF-A024-4C03-92B8-1D5349E321D6}"/>
              </a:ext>
            </a:extLst>
          </p:cNvPr>
          <p:cNvSpPr txBox="1"/>
          <p:nvPr/>
        </p:nvSpPr>
        <p:spPr>
          <a:xfrm>
            <a:off x="2808221" y="5739971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128" name="자유형 69">
            <a:extLst>
              <a:ext uri="{FF2B5EF4-FFF2-40B4-BE49-F238E27FC236}">
                <a16:creationId xmlns:a16="http://schemas.microsoft.com/office/drawing/2014/main" id="{4F8EFA3C-C7C3-4BB9-8E0C-6917D6150333}"/>
              </a:ext>
            </a:extLst>
          </p:cNvPr>
          <p:cNvSpPr/>
          <p:nvPr/>
        </p:nvSpPr>
        <p:spPr>
          <a:xfrm>
            <a:off x="3673290" y="2786516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자유형 70">
            <a:extLst>
              <a:ext uri="{FF2B5EF4-FFF2-40B4-BE49-F238E27FC236}">
                <a16:creationId xmlns:a16="http://schemas.microsoft.com/office/drawing/2014/main" id="{0660EDB9-C03C-46F4-8FED-FA61B50267FB}"/>
              </a:ext>
            </a:extLst>
          </p:cNvPr>
          <p:cNvSpPr/>
          <p:nvPr/>
        </p:nvSpPr>
        <p:spPr>
          <a:xfrm>
            <a:off x="5764344" y="4268770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자유형 71">
            <a:extLst>
              <a:ext uri="{FF2B5EF4-FFF2-40B4-BE49-F238E27FC236}">
                <a16:creationId xmlns:a16="http://schemas.microsoft.com/office/drawing/2014/main" id="{88468416-F809-4203-AC7B-FFA5713B9B60}"/>
              </a:ext>
            </a:extLst>
          </p:cNvPr>
          <p:cNvSpPr/>
          <p:nvPr/>
        </p:nvSpPr>
        <p:spPr>
          <a:xfrm>
            <a:off x="5502091" y="2781875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1" name="Picture 8">
            <a:extLst>
              <a:ext uri="{FF2B5EF4-FFF2-40B4-BE49-F238E27FC236}">
                <a16:creationId xmlns:a16="http://schemas.microsoft.com/office/drawing/2014/main" id="{03ECC702-B4B9-4DE7-A52C-405A5B086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521" y="2502370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FA12122A-D196-4CDA-A2C8-C062166C7DBB}"/>
              </a:ext>
            </a:extLst>
          </p:cNvPr>
          <p:cNvSpPr txBox="1"/>
          <p:nvPr/>
        </p:nvSpPr>
        <p:spPr>
          <a:xfrm>
            <a:off x="6656091" y="221486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133" name="tower">
            <a:extLst>
              <a:ext uri="{FF2B5EF4-FFF2-40B4-BE49-F238E27FC236}">
                <a16:creationId xmlns:a16="http://schemas.microsoft.com/office/drawing/2014/main" id="{389F4F37-59C0-4D13-AD3D-362F8BED330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349348" y="2486134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DE08A41D-8EC8-4DCD-BAEA-857757DDD83E}"/>
              </a:ext>
            </a:extLst>
          </p:cNvPr>
          <p:cNvGrpSpPr/>
          <p:nvPr/>
        </p:nvGrpSpPr>
        <p:grpSpPr>
          <a:xfrm>
            <a:off x="2312207" y="2570666"/>
            <a:ext cx="1006545" cy="630682"/>
            <a:chOff x="2195736" y="1987967"/>
            <a:chExt cx="801735" cy="630682"/>
          </a:xfrm>
        </p:grpSpPr>
        <p:sp>
          <p:nvSpPr>
            <p:cNvPr id="135" name="순서도: 다중 문서 134">
              <a:extLst>
                <a:ext uri="{FF2B5EF4-FFF2-40B4-BE49-F238E27FC236}">
                  <a16:creationId xmlns:a16="http://schemas.microsoft.com/office/drawing/2014/main" id="{B72740FF-D505-4F51-9CA9-736D9F8F1370}"/>
                </a:ext>
              </a:extLst>
            </p:cNvPr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6" name="순서도: 자기 디스크 135">
              <a:extLst>
                <a:ext uri="{FF2B5EF4-FFF2-40B4-BE49-F238E27FC236}">
                  <a16:creationId xmlns:a16="http://schemas.microsoft.com/office/drawing/2014/main" id="{76876E14-4F05-495D-80E2-1D137EC9ADB5}"/>
                </a:ext>
              </a:extLst>
            </p:cNvPr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03606EFE-46D1-4E03-802E-7A03F7D4EF39}"/>
              </a:ext>
            </a:extLst>
          </p:cNvPr>
          <p:cNvSpPr txBox="1"/>
          <p:nvPr/>
        </p:nvSpPr>
        <p:spPr>
          <a:xfrm>
            <a:off x="8668288" y="2580043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38" name="tower">
            <a:extLst>
              <a:ext uri="{FF2B5EF4-FFF2-40B4-BE49-F238E27FC236}">
                <a16:creationId xmlns:a16="http://schemas.microsoft.com/office/drawing/2014/main" id="{81979458-4A7D-4B7D-B29B-F4FC365BF7C4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254916" y="281512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84B6F5E-AD25-42EE-8E43-99678E813A5F}"/>
              </a:ext>
            </a:extLst>
          </p:cNvPr>
          <p:cNvSpPr txBox="1"/>
          <p:nvPr/>
        </p:nvSpPr>
        <p:spPr>
          <a:xfrm>
            <a:off x="2879510" y="384737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40" name="tower">
            <a:extLst>
              <a:ext uri="{FF2B5EF4-FFF2-40B4-BE49-F238E27FC236}">
                <a16:creationId xmlns:a16="http://schemas.microsoft.com/office/drawing/2014/main" id="{50F0E851-E139-4FAE-AA20-15CE6498D93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021638" y="414595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70209C9-3EEC-4264-8AC3-9CA0D987C9E7}"/>
              </a:ext>
            </a:extLst>
          </p:cNvPr>
          <p:cNvSpPr txBox="1"/>
          <p:nvPr/>
        </p:nvSpPr>
        <p:spPr>
          <a:xfrm>
            <a:off x="4831817" y="5265358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구글</a:t>
            </a:r>
            <a:r>
              <a:rPr lang="ko-KR" altLang="en-US" sz="1000" dirty="0"/>
              <a:t> 웹 서버</a:t>
            </a:r>
          </a:p>
        </p:txBody>
      </p:sp>
      <p:sp>
        <p:nvSpPr>
          <p:cNvPr id="142" name="tower">
            <a:extLst>
              <a:ext uri="{FF2B5EF4-FFF2-40B4-BE49-F238E27FC236}">
                <a16:creationId xmlns:a16="http://schemas.microsoft.com/office/drawing/2014/main" id="{F97AECDC-1F2B-478B-B669-B11659AE245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571826" y="5600705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19FE73D-1FC1-472E-9D71-BCA2A57AE139}"/>
              </a:ext>
            </a:extLst>
          </p:cNvPr>
          <p:cNvSpPr txBox="1"/>
          <p:nvPr/>
        </p:nvSpPr>
        <p:spPr>
          <a:xfrm>
            <a:off x="7093156" y="5254142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44" name="tower">
            <a:extLst>
              <a:ext uri="{FF2B5EF4-FFF2-40B4-BE49-F238E27FC236}">
                <a16:creationId xmlns:a16="http://schemas.microsoft.com/office/drawing/2014/main" id="{9125B34B-DC97-486B-98A0-277AFBCA298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783519" y="5425509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898E144-F803-40A3-951A-857A4B7BA4AA}"/>
              </a:ext>
            </a:extLst>
          </p:cNvPr>
          <p:cNvGrpSpPr/>
          <p:nvPr/>
        </p:nvGrpSpPr>
        <p:grpSpPr>
          <a:xfrm>
            <a:off x="2029844" y="4175361"/>
            <a:ext cx="1006545" cy="630682"/>
            <a:chOff x="2195736" y="1987967"/>
            <a:chExt cx="801735" cy="630682"/>
          </a:xfrm>
        </p:grpSpPr>
        <p:sp>
          <p:nvSpPr>
            <p:cNvPr id="146" name="순서도: 다중 문서 145">
              <a:extLst>
                <a:ext uri="{FF2B5EF4-FFF2-40B4-BE49-F238E27FC236}">
                  <a16:creationId xmlns:a16="http://schemas.microsoft.com/office/drawing/2014/main" id="{CA273812-C3EB-4DD0-862C-C6CFD96CAE16}"/>
                </a:ext>
              </a:extLst>
            </p:cNvPr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47" name="순서도: 자기 디스크 146">
              <a:extLst>
                <a:ext uri="{FF2B5EF4-FFF2-40B4-BE49-F238E27FC236}">
                  <a16:creationId xmlns:a16="http://schemas.microsoft.com/office/drawing/2014/main" id="{F3908F93-511B-4DA5-A4A0-37F2329D69C0}"/>
                </a:ext>
              </a:extLst>
            </p:cNvPr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5AFAA9E-9AC4-4DC6-BC7D-CBD2CA7A2A2A}"/>
              </a:ext>
            </a:extLst>
          </p:cNvPr>
          <p:cNvGrpSpPr/>
          <p:nvPr/>
        </p:nvGrpSpPr>
        <p:grpSpPr>
          <a:xfrm>
            <a:off x="4565281" y="5650284"/>
            <a:ext cx="1006545" cy="630682"/>
            <a:chOff x="2195736" y="1987967"/>
            <a:chExt cx="801735" cy="630682"/>
          </a:xfrm>
        </p:grpSpPr>
        <p:sp>
          <p:nvSpPr>
            <p:cNvPr id="149" name="순서도: 다중 문서 148">
              <a:extLst>
                <a:ext uri="{FF2B5EF4-FFF2-40B4-BE49-F238E27FC236}">
                  <a16:creationId xmlns:a16="http://schemas.microsoft.com/office/drawing/2014/main" id="{5EAA5A94-4E89-4395-A3D9-7680D2009771}"/>
                </a:ext>
              </a:extLst>
            </p:cNvPr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50" name="순서도: 자기 디스크 149">
              <a:extLst>
                <a:ext uri="{FF2B5EF4-FFF2-40B4-BE49-F238E27FC236}">
                  <a16:creationId xmlns:a16="http://schemas.microsoft.com/office/drawing/2014/main" id="{4ACFFF1A-6687-4005-A7F5-7EE1F0448F81}"/>
                </a:ext>
              </a:extLst>
            </p:cNvPr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49610C0-B65B-4FE9-A251-EA668B998B90}"/>
              </a:ext>
            </a:extLst>
          </p:cNvPr>
          <p:cNvGrpSpPr/>
          <p:nvPr/>
        </p:nvGrpSpPr>
        <p:grpSpPr>
          <a:xfrm>
            <a:off x="7204154" y="5450298"/>
            <a:ext cx="1006545" cy="630682"/>
            <a:chOff x="2195736" y="1987967"/>
            <a:chExt cx="801735" cy="630682"/>
          </a:xfrm>
        </p:grpSpPr>
        <p:sp>
          <p:nvSpPr>
            <p:cNvPr id="152" name="순서도: 다중 문서 151">
              <a:extLst>
                <a:ext uri="{FF2B5EF4-FFF2-40B4-BE49-F238E27FC236}">
                  <a16:creationId xmlns:a16="http://schemas.microsoft.com/office/drawing/2014/main" id="{1FD69577-F5D2-4CE8-8EB0-18E695341DC1}"/>
                </a:ext>
              </a:extLst>
            </p:cNvPr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53" name="순서도: 자기 디스크 152">
              <a:extLst>
                <a:ext uri="{FF2B5EF4-FFF2-40B4-BE49-F238E27FC236}">
                  <a16:creationId xmlns:a16="http://schemas.microsoft.com/office/drawing/2014/main" id="{C1335F39-3332-4946-B13A-895C7D69BB5F}"/>
                </a:ext>
              </a:extLst>
            </p:cNvPr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55520B6A-BC25-4FB2-BB81-D310AB2B7443}"/>
              </a:ext>
            </a:extLst>
          </p:cNvPr>
          <p:cNvGrpSpPr/>
          <p:nvPr/>
        </p:nvGrpSpPr>
        <p:grpSpPr>
          <a:xfrm>
            <a:off x="8661751" y="2905788"/>
            <a:ext cx="1006545" cy="630682"/>
            <a:chOff x="2195736" y="1987967"/>
            <a:chExt cx="801735" cy="630682"/>
          </a:xfrm>
        </p:grpSpPr>
        <p:sp>
          <p:nvSpPr>
            <p:cNvPr id="155" name="순서도: 다중 문서 154">
              <a:extLst>
                <a:ext uri="{FF2B5EF4-FFF2-40B4-BE49-F238E27FC236}">
                  <a16:creationId xmlns:a16="http://schemas.microsoft.com/office/drawing/2014/main" id="{9C9E4617-06C9-432B-9A22-8A449E2E8A4C}"/>
                </a:ext>
              </a:extLst>
            </p:cNvPr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56" name="순서도: 자기 디스크 155">
              <a:extLst>
                <a:ext uri="{FF2B5EF4-FFF2-40B4-BE49-F238E27FC236}">
                  <a16:creationId xmlns:a16="http://schemas.microsoft.com/office/drawing/2014/main" id="{C654DD0A-0CCD-4D3D-BCCC-DC867114BE30}"/>
                </a:ext>
              </a:extLst>
            </p:cNvPr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20615F91-4EE8-4E3A-ADB6-20F10010B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752" y="5213221"/>
            <a:ext cx="695256" cy="46554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FB3CADF6-EFAB-47EA-85D1-FB8FD84F2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362" y="4272003"/>
            <a:ext cx="457879" cy="737452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F6679C12-99D1-4952-98E8-362F08F7E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476" y="2451992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34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4138271"/>
            <a:ext cx="10572750" cy="271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 flipH="1">
            <a:off x="1" y="0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3702244"/>
            <a:ext cx="12192000" cy="560819"/>
            <a:chOff x="0" y="4431450"/>
            <a:chExt cx="12192000" cy="560819"/>
          </a:xfrm>
        </p:grpSpPr>
        <p:grpSp>
          <p:nvGrpSpPr>
            <p:cNvPr id="12" name="그룹 11"/>
            <p:cNvGrpSpPr/>
            <p:nvPr/>
          </p:nvGrpSpPr>
          <p:grpSpPr>
            <a:xfrm>
              <a:off x="10939038" y="4581920"/>
              <a:ext cx="200297" cy="410349"/>
              <a:chOff x="6602565" y="1851948"/>
              <a:chExt cx="200297" cy="410349"/>
            </a:xfrm>
          </p:grpSpPr>
          <p:sp>
            <p:nvSpPr>
              <p:cNvPr id="9" name="양쪽 모서리가 둥근 사각형 8"/>
              <p:cNvSpPr/>
              <p:nvPr/>
            </p:nvSpPr>
            <p:spPr>
              <a:xfrm>
                <a:off x="6602565" y="1851948"/>
                <a:ext cx="200297" cy="410349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tx1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6669512" y="193976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6669511" y="209023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1061028" y="4581920"/>
              <a:ext cx="200297" cy="410349"/>
              <a:chOff x="1213428" y="1701478"/>
              <a:chExt cx="200297" cy="41034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>
                <a:off x="1213428" y="1701478"/>
                <a:ext cx="200297" cy="410349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tx1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1280375" y="178929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1280374" y="193976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0" y="4431450"/>
              <a:ext cx="12192000" cy="150470"/>
            </a:xfrm>
            <a:prstGeom prst="rect">
              <a:avLst/>
            </a:prstGeom>
            <a:gradFill flip="none" rotWithShape="1">
              <a:gsLst>
                <a:gs pos="3000">
                  <a:schemeClr val="bg1">
                    <a:shade val="67500"/>
                    <a:satMod val="115000"/>
                  </a:schemeClr>
                </a:gs>
                <a:gs pos="8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368300" dist="139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391482" y="1792920"/>
            <a:ext cx="5861006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ch2. HTM5 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기본문서 만들기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 프론트엔드</a:t>
            </a:r>
            <a:endParaRPr lang="ko-KR" altLang="en-US" sz="4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585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HTML </a:t>
            </a:r>
            <a:r>
              <a:rPr lang="ko-KR" altLang="en-US" dirty="0"/>
              <a:t>페이지 기본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9" name="내용 개체 틀 5">
            <a:extLst>
              <a:ext uri="{FF2B5EF4-FFF2-40B4-BE49-F238E27FC236}">
                <a16:creationId xmlns:a16="http://schemas.microsoft.com/office/drawing/2014/main" id="{9048BEC8-F075-46B4-B95E-2F36E7F51D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70928" y="1438796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HTML5 </a:t>
            </a:r>
            <a:r>
              <a:rPr lang="ko-KR" altLang="en-US" sz="2400" dirty="0"/>
              <a:t>페이지의 기본 구조</a:t>
            </a:r>
            <a:endParaRPr lang="en-US" altLang="ko-KR" sz="2400" dirty="0"/>
          </a:p>
          <a:p>
            <a:pPr lvl="1"/>
            <a:endParaRPr lang="en-US" altLang="ko-KR" sz="20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HTML5 </a:t>
            </a:r>
            <a:r>
              <a:rPr lang="ko-KR" altLang="en-US" sz="2400" dirty="0"/>
              <a:t>페이지의 필수 태그</a:t>
            </a:r>
            <a:endParaRPr lang="en-US" altLang="ko-KR" sz="2400" dirty="0"/>
          </a:p>
          <a:p>
            <a:pPr lvl="1"/>
            <a:r>
              <a:rPr lang="en-US" altLang="ko-KR" sz="2000" dirty="0"/>
              <a:t>&lt;!DOCTYPE html&gt; - HTML5 </a:t>
            </a:r>
            <a:r>
              <a:rPr lang="ko-KR" altLang="en-US" sz="2000" dirty="0"/>
              <a:t>문서임을 알리는 지시어</a:t>
            </a:r>
            <a:endParaRPr lang="en-US" altLang="ko-KR" sz="2000" dirty="0"/>
          </a:p>
          <a:p>
            <a:pPr lvl="1"/>
            <a:r>
              <a:rPr lang="en-US" altLang="ko-KR" sz="2000" dirty="0"/>
              <a:t>&lt;html&gt;, &lt;head&gt;, &lt;title&gt;, &lt;body&gt; </a:t>
            </a:r>
            <a:r>
              <a:rPr lang="ko-KR" altLang="en-US" sz="2000" dirty="0"/>
              <a:t>태그</a:t>
            </a:r>
          </a:p>
          <a:p>
            <a:endParaRPr lang="ko-KR" altLang="en-US" sz="2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6786D0-3302-4776-A045-0813FDBE00DB}"/>
              </a:ext>
            </a:extLst>
          </p:cNvPr>
          <p:cNvSpPr/>
          <p:nvPr/>
        </p:nvSpPr>
        <p:spPr>
          <a:xfrm>
            <a:off x="2417912" y="2212128"/>
            <a:ext cx="6192688" cy="24337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&lt;head&gt;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&lt;/head&gt;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&lt;body&gt;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	&lt;/body&gt;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9971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웹 페이지 타이틀 달기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365BD53-29A3-4449-8425-39EA86D4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5" y="2063588"/>
            <a:ext cx="2952328" cy="177998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881F1B-F4A3-4765-97F0-931E3888C9DF}"/>
              </a:ext>
            </a:extLst>
          </p:cNvPr>
          <p:cNvSpPr/>
          <p:nvPr/>
        </p:nvSpPr>
        <p:spPr>
          <a:xfrm>
            <a:off x="2742109" y="2033839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5" name="모서리가 둥근 직사각형 6">
            <a:extLst>
              <a:ext uri="{FF2B5EF4-FFF2-40B4-BE49-F238E27FC236}">
                <a16:creationId xmlns:a16="http://schemas.microsoft.com/office/drawing/2014/main" id="{E392CC97-B156-4E49-BCE0-4DB246CE92FC}"/>
              </a:ext>
            </a:extLst>
          </p:cNvPr>
          <p:cNvSpPr/>
          <p:nvPr/>
        </p:nvSpPr>
        <p:spPr>
          <a:xfrm>
            <a:off x="6846565" y="2203096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8">
            <a:extLst>
              <a:ext uri="{FF2B5EF4-FFF2-40B4-BE49-F238E27FC236}">
                <a16:creationId xmlns:a16="http://schemas.microsoft.com/office/drawing/2014/main" id="{49CB4232-4E8F-465F-B684-395E6D16643B}"/>
              </a:ext>
            </a:extLst>
          </p:cNvPr>
          <p:cNvSpPr/>
          <p:nvPr/>
        </p:nvSpPr>
        <p:spPr>
          <a:xfrm>
            <a:off x="4060959" y="2149906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10">
            <a:extLst>
              <a:ext uri="{FF2B5EF4-FFF2-40B4-BE49-F238E27FC236}">
                <a16:creationId xmlns:a16="http://schemas.microsoft.com/office/drawing/2014/main" id="{CC639020-2085-4B21-A459-7C26A9C55F9C}"/>
              </a:ext>
            </a:extLst>
          </p:cNvPr>
          <p:cNvSpPr/>
          <p:nvPr/>
        </p:nvSpPr>
        <p:spPr>
          <a:xfrm>
            <a:off x="3318173" y="2558911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4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2-2 &lt;h1&gt;, ..., &lt;h6&gt; </a:t>
            </a:r>
            <a:r>
              <a:rPr lang="ko-KR" altLang="en-US" dirty="0"/>
              <a:t>태그로 문단 제목 달기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CF0CEB2-DBE0-40C3-B027-2C981EE6A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1561135"/>
            <a:ext cx="4192396" cy="50108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F1236A-45D9-4CB9-B750-E1ACC9BE84F5}"/>
              </a:ext>
            </a:extLst>
          </p:cNvPr>
          <p:cNvSpPr/>
          <p:nvPr/>
        </p:nvSpPr>
        <p:spPr>
          <a:xfrm>
            <a:off x="2113154" y="2579298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27145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긋기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EF3CA151-51B3-4980-B92A-DD77DD2D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774" y="2438951"/>
            <a:ext cx="3159051" cy="2542496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B8B93400-461D-4D4B-A252-87568519A8B4}"/>
              </a:ext>
            </a:extLst>
          </p:cNvPr>
          <p:cNvSpPr/>
          <p:nvPr/>
        </p:nvSpPr>
        <p:spPr>
          <a:xfrm>
            <a:off x="2203711" y="2701583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종료 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4E626E-A73E-44F7-9AB1-6632F7B8B404}"/>
              </a:ext>
            </a:extLst>
          </p:cNvPr>
          <p:cNvSpPr txBox="1"/>
          <p:nvPr/>
        </p:nvSpPr>
        <p:spPr>
          <a:xfrm>
            <a:off x="5990084" y="3277647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수평선</a:t>
            </a:r>
          </a:p>
        </p:txBody>
      </p:sp>
    </p:spTree>
    <p:extLst>
      <p:ext uri="{BB962C8B-B14F-4D97-AF65-F5344CB8AC3E}">
        <p14:creationId xmlns:p14="http://schemas.microsoft.com/office/powerpoint/2010/main" val="2031508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입력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4" name="내용 개체 틀 2">
            <a:extLst>
              <a:ext uri="{FF2B5EF4-FFF2-40B4-BE49-F238E27FC236}">
                <a16:creationId xmlns:a16="http://schemas.microsoft.com/office/drawing/2014/main" id="{0A11256F-C022-46F2-89AE-2A436C10D9C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26740" y="1481706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HTML5</a:t>
            </a:r>
            <a:r>
              <a:rPr lang="ko-KR" altLang="en-US" sz="2000" dirty="0"/>
              <a:t>의 문자 </a:t>
            </a:r>
            <a:r>
              <a:rPr lang="en-US" altLang="ko-KR" sz="2000" dirty="0"/>
              <a:t>: </a:t>
            </a:r>
            <a:r>
              <a:rPr lang="ko-KR" altLang="en-US" sz="2000" dirty="0"/>
              <a:t>유니코드 </a:t>
            </a:r>
            <a:r>
              <a:rPr lang="ko-KR" altLang="en-US" sz="2000" dirty="0" err="1"/>
              <a:t>문자셋</a:t>
            </a:r>
            <a:r>
              <a:rPr lang="en-US" altLang="ko-KR" sz="2000" dirty="0"/>
              <a:t>, UTF-8</a:t>
            </a:r>
            <a:r>
              <a:rPr lang="ko-KR" altLang="en-US" sz="2000" dirty="0"/>
              <a:t> 코드 체계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예약어</a:t>
            </a:r>
            <a:r>
              <a:rPr lang="en-US" altLang="ko-KR" sz="2000" dirty="0"/>
              <a:t>, </a:t>
            </a:r>
            <a:r>
              <a:rPr lang="ko-KR" altLang="en-US" sz="2000" dirty="0"/>
              <a:t>키보드로 입력이 어려운 기호들</a:t>
            </a:r>
            <a:r>
              <a:rPr lang="en-US" altLang="ko-KR" sz="2000" dirty="0"/>
              <a:t>, </a:t>
            </a:r>
            <a:r>
              <a:rPr lang="ko-KR" altLang="en-US" sz="2000" dirty="0"/>
              <a:t>심볼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2"/>
            <a:r>
              <a:rPr lang="en-US" altLang="ko-KR" sz="1600" dirty="0"/>
              <a:t>&amp;</a:t>
            </a:r>
            <a:r>
              <a:rPr lang="ko-KR" altLang="en-US" sz="1600" dirty="0" err="1"/>
              <a:t>엔터티</a:t>
            </a:r>
            <a:r>
              <a:rPr lang="en-US" altLang="ko-KR" sz="1600" dirty="0"/>
              <a:t>; </a:t>
            </a:r>
            <a:r>
              <a:rPr lang="ko-KR" altLang="en-US" sz="1600" dirty="0"/>
              <a:t>혹은 </a:t>
            </a:r>
            <a:r>
              <a:rPr lang="en-US" altLang="ko-KR" sz="1600" dirty="0"/>
              <a:t>&amp;#</a:t>
            </a:r>
            <a:r>
              <a:rPr lang="ko-KR" altLang="en-US" sz="1600" dirty="0" err="1"/>
              <a:t>코드값</a:t>
            </a:r>
            <a:r>
              <a:rPr lang="en-US" altLang="ko-KR" sz="1600" dirty="0"/>
              <a:t>;</a:t>
            </a:r>
          </a:p>
          <a:p>
            <a:pPr lvl="1" fontAlgn="base" latinLnBrk="0"/>
            <a:r>
              <a:rPr lang="en-US" altLang="ko-KR" sz="1800" dirty="0"/>
              <a:t>&lt; </a:t>
            </a:r>
            <a:r>
              <a:rPr lang="ko-KR" altLang="en-US" sz="1800" dirty="0"/>
              <a:t>	</a:t>
            </a:r>
            <a:r>
              <a:rPr lang="en-US" altLang="ko-KR" sz="1800" dirty="0"/>
              <a:t>----&gt;</a:t>
            </a:r>
            <a:r>
              <a:rPr lang="ko-KR" altLang="en-US" sz="1800" dirty="0"/>
              <a:t>	</a:t>
            </a:r>
            <a:r>
              <a:rPr lang="en-US" altLang="ko-KR" sz="1800" dirty="0"/>
              <a:t>&amp;</a:t>
            </a:r>
            <a:r>
              <a:rPr lang="en-US" altLang="ko-KR" sz="1800" dirty="0" err="1"/>
              <a:t>lt</a:t>
            </a:r>
            <a:r>
              <a:rPr lang="en-US" altLang="ko-KR" sz="1800" dirty="0"/>
              <a:t>; </a:t>
            </a:r>
            <a:r>
              <a:rPr lang="ko-KR" altLang="en-US" sz="1800" dirty="0"/>
              <a:t>	혹은 </a:t>
            </a:r>
            <a:r>
              <a:rPr lang="en-US" altLang="ko-KR" sz="1800" dirty="0"/>
              <a:t>&amp;#60;</a:t>
            </a:r>
            <a:endParaRPr lang="ko-KR" altLang="en-US" sz="1800" dirty="0"/>
          </a:p>
          <a:p>
            <a:pPr lvl="1" fontAlgn="base" latinLnBrk="0"/>
            <a:r>
              <a:rPr lang="en-US" altLang="ko-KR" sz="1800" dirty="0"/>
              <a:t>©</a:t>
            </a:r>
            <a:r>
              <a:rPr lang="ko-KR" altLang="en-US" sz="1800" dirty="0"/>
              <a:t>	</a:t>
            </a:r>
            <a:r>
              <a:rPr lang="en-US" altLang="ko-KR" sz="1800" dirty="0"/>
              <a:t>----&gt;</a:t>
            </a:r>
            <a:r>
              <a:rPr lang="ko-KR" altLang="en-US" sz="1800" dirty="0"/>
              <a:t>	</a:t>
            </a:r>
            <a:r>
              <a:rPr lang="en-US" altLang="ko-KR" sz="1800" dirty="0"/>
              <a:t>&amp;copy; </a:t>
            </a:r>
            <a:r>
              <a:rPr lang="ko-KR" altLang="en-US" sz="1800" dirty="0"/>
              <a:t>	혹은 </a:t>
            </a:r>
            <a:r>
              <a:rPr lang="en-US" altLang="ko-KR" sz="1800" dirty="0"/>
              <a:t>&amp;#169;</a:t>
            </a:r>
            <a:endParaRPr lang="ko-KR" altLang="en-US" sz="1800" dirty="0"/>
          </a:p>
          <a:p>
            <a:pPr lvl="1" fontAlgn="base" latinLnBrk="0"/>
            <a:r>
              <a:rPr lang="ko-KR" altLang="en-US" sz="1800" dirty="0"/>
              <a:t>∑	</a:t>
            </a:r>
            <a:r>
              <a:rPr lang="en-US" altLang="ko-KR" sz="1800" dirty="0"/>
              <a:t>----&gt;</a:t>
            </a:r>
            <a:r>
              <a:rPr lang="ko-KR" altLang="en-US" sz="1800" dirty="0"/>
              <a:t>	</a:t>
            </a:r>
            <a:r>
              <a:rPr lang="en-US" altLang="ko-KR" sz="1800" dirty="0"/>
              <a:t>&amp;sum; </a:t>
            </a:r>
            <a:r>
              <a:rPr lang="ko-KR" altLang="en-US" sz="1800" dirty="0"/>
              <a:t>	혹은 </a:t>
            </a:r>
            <a:r>
              <a:rPr lang="en-US" altLang="ko-KR" sz="1800" dirty="0"/>
              <a:t>&amp;#8721;</a:t>
            </a:r>
            <a:endParaRPr lang="ko-KR" altLang="en-US" sz="1800" dirty="0"/>
          </a:p>
          <a:p>
            <a:pPr lvl="1"/>
            <a:endParaRPr lang="ko-KR" altLang="en-US" sz="2000" dirty="0"/>
          </a:p>
          <a:p>
            <a:pPr lvl="1"/>
            <a:endParaRPr lang="ko-KR" altLang="en-US" sz="2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5F40969-AF6D-4245-8736-79BFFB6B3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98" y="4445433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7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삽입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78C23E1-639B-4CCC-B0AE-2166A2C8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72" y="2432413"/>
            <a:ext cx="2288603" cy="240905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D6A79D35-F121-494E-BE7C-EFC09769DF18}"/>
              </a:ext>
            </a:extLst>
          </p:cNvPr>
          <p:cNvSpPr/>
          <p:nvPr/>
        </p:nvSpPr>
        <p:spPr>
          <a:xfrm>
            <a:off x="2793810" y="2428828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        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오늘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quot;</a:t>
            </a:r>
            <a:r>
              <a:rPr lang="en-US" altLang="ko-KR" sz="1200" dirty="0" err="1"/>
              <a:t>Elvis</a:t>
            </a:r>
            <a:r>
              <a:rPr lang="en-US" altLang="ko-KR" sz="1200" b="1" dirty="0"/>
              <a:t>&amp;#34;</a:t>
            </a:r>
            <a:r>
              <a:rPr lang="en-US" altLang="ko-KR" sz="1200" dirty="0"/>
              <a:t> </a:t>
            </a:r>
            <a:r>
              <a:rPr lang="ko-KR" altLang="en-US" sz="1200" dirty="0"/>
              <a:t>노래를 들었다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B2B34D-3F60-4411-91E2-548F27108538}"/>
              </a:ext>
            </a:extLst>
          </p:cNvPr>
          <p:cNvSpPr txBox="1"/>
          <p:nvPr/>
        </p:nvSpPr>
        <p:spPr>
          <a:xfrm>
            <a:off x="6538226" y="3431130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&amp;divide;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06524F-B968-4554-827C-32185A122E4D}"/>
              </a:ext>
            </a:extLst>
          </p:cNvPr>
          <p:cNvSpPr txBox="1"/>
          <p:nvPr/>
        </p:nvSpPr>
        <p:spPr>
          <a:xfrm>
            <a:off x="8081803" y="4719420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53" name="모서리가 둥근 직사각형 9">
            <a:extLst>
              <a:ext uri="{FF2B5EF4-FFF2-40B4-BE49-F238E27FC236}">
                <a16:creationId xmlns:a16="http://schemas.microsoft.com/office/drawing/2014/main" id="{ABA00538-224B-48F9-9FD1-B4875FDDD0E5}"/>
              </a:ext>
            </a:extLst>
          </p:cNvPr>
          <p:cNvSpPr/>
          <p:nvPr/>
        </p:nvSpPr>
        <p:spPr>
          <a:xfrm>
            <a:off x="7447929" y="3858189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10">
            <a:extLst>
              <a:ext uri="{FF2B5EF4-FFF2-40B4-BE49-F238E27FC236}">
                <a16:creationId xmlns:a16="http://schemas.microsoft.com/office/drawing/2014/main" id="{C564872A-9624-4562-A5DF-9CFE67B3435A}"/>
              </a:ext>
            </a:extLst>
          </p:cNvPr>
          <p:cNvSpPr/>
          <p:nvPr/>
        </p:nvSpPr>
        <p:spPr>
          <a:xfrm>
            <a:off x="7898804" y="4398976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513BAA-0765-4CE6-BEAF-4DC7A42576AB}"/>
              </a:ext>
            </a:extLst>
          </p:cNvPr>
          <p:cNvSpPr txBox="1"/>
          <p:nvPr/>
        </p:nvSpPr>
        <p:spPr>
          <a:xfrm>
            <a:off x="8305583" y="3764114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빈칸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(&amp;</a:t>
            </a:r>
            <a:r>
              <a:rPr lang="en-US" altLang="ko-KR" sz="1000" dirty="0" err="1"/>
              <a:t>nbsp</a:t>
            </a:r>
            <a:r>
              <a:rPr lang="en-US" altLang="ko-KR" sz="1000" dirty="0"/>
              <a:t>; 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35955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개발자의 포맷 그대로 출력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ACCD98-2B13-4EE6-99F3-9DB4E16B3E16}"/>
              </a:ext>
            </a:extLst>
          </p:cNvPr>
          <p:cNvSpPr/>
          <p:nvPr/>
        </p:nvSpPr>
        <p:spPr>
          <a:xfrm>
            <a:off x="2352089" y="2153219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개발자의 포맷 그대로 출력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개발자의 포맷 그대로 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여러 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            여러 줄은 한 줄에 붙여 출력됩니다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&lt;pre&gt;</a:t>
            </a:r>
          </a:p>
          <a:p>
            <a:r>
              <a:rPr lang="ko-KR" altLang="en-US" sz="1200" dirty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사용자가 입력한 </a:t>
            </a:r>
          </a:p>
          <a:p>
            <a:r>
              <a:rPr lang="ko-KR" altLang="en-US" sz="1200" dirty="0"/>
              <a:t>            그대로 출력됩니다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128843B-81BF-4FD4-BB3E-C96B20651570}"/>
              </a:ext>
            </a:extLst>
          </p:cNvPr>
          <p:cNvSpPr txBox="1"/>
          <p:nvPr/>
        </p:nvSpPr>
        <p:spPr>
          <a:xfrm>
            <a:off x="4599225" y="3286450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FDA2F1-0CFD-40FD-B1A5-8D9E2E6769BF}"/>
              </a:ext>
            </a:extLst>
          </p:cNvPr>
          <p:cNvSpPr txBox="1"/>
          <p:nvPr/>
        </p:nvSpPr>
        <p:spPr>
          <a:xfrm>
            <a:off x="5155614" y="3451488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938C18-7C49-4461-B5F6-74152F356372}"/>
              </a:ext>
            </a:extLst>
          </p:cNvPr>
          <p:cNvSpPr txBox="1"/>
          <p:nvPr/>
        </p:nvSpPr>
        <p:spPr>
          <a:xfrm>
            <a:off x="1199961" y="3281229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여러 개의 </a:t>
            </a:r>
            <a:r>
              <a:rPr lang="ko-KR" altLang="en-US" sz="1000"/>
              <a:t>빈 칸은 하나로 처리</a:t>
            </a:r>
            <a:endParaRPr lang="ko-KR" altLang="en-US" sz="1000" dirty="0"/>
          </a:p>
        </p:txBody>
      </p:sp>
      <p:sp>
        <p:nvSpPr>
          <p:cNvPr id="60" name="모서리가 둥근 직사각형 10">
            <a:extLst>
              <a:ext uri="{FF2B5EF4-FFF2-40B4-BE49-F238E27FC236}">
                <a16:creationId xmlns:a16="http://schemas.microsoft.com/office/drawing/2014/main" id="{27047CBE-68CB-44E7-BB55-44273AEE1C8A}"/>
              </a:ext>
            </a:extLst>
          </p:cNvPr>
          <p:cNvSpPr/>
          <p:nvPr/>
        </p:nvSpPr>
        <p:spPr>
          <a:xfrm>
            <a:off x="2459593" y="3686788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E88C49DF-865F-4ECB-962E-0B1B99C55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113" y="2511034"/>
            <a:ext cx="2899594" cy="2680539"/>
          </a:xfrm>
          <a:prstGeom prst="rect">
            <a:avLst/>
          </a:prstGeom>
        </p:spPr>
      </p:pic>
      <p:sp>
        <p:nvSpPr>
          <p:cNvPr id="62" name="오른쪽 대괄호 61">
            <a:extLst>
              <a:ext uri="{FF2B5EF4-FFF2-40B4-BE49-F238E27FC236}">
                <a16:creationId xmlns:a16="http://schemas.microsoft.com/office/drawing/2014/main" id="{EE018403-60AE-4645-9F5B-BE883898CBB7}"/>
              </a:ext>
            </a:extLst>
          </p:cNvPr>
          <p:cNvSpPr/>
          <p:nvPr/>
        </p:nvSpPr>
        <p:spPr>
          <a:xfrm>
            <a:off x="5155604" y="4340466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15">
            <a:extLst>
              <a:ext uri="{FF2B5EF4-FFF2-40B4-BE49-F238E27FC236}">
                <a16:creationId xmlns:a16="http://schemas.microsoft.com/office/drawing/2014/main" id="{9011F6B9-82B1-4CE1-8BF6-94275A28C34A}"/>
              </a:ext>
            </a:extLst>
          </p:cNvPr>
          <p:cNvSpPr/>
          <p:nvPr/>
        </p:nvSpPr>
        <p:spPr>
          <a:xfrm>
            <a:off x="5282288" y="4599215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왼쪽 대괄호 63">
            <a:extLst>
              <a:ext uri="{FF2B5EF4-FFF2-40B4-BE49-F238E27FC236}">
                <a16:creationId xmlns:a16="http://schemas.microsoft.com/office/drawing/2014/main" id="{FE9E6519-242F-4F92-B5EA-42125DD1E39A}"/>
              </a:ext>
            </a:extLst>
          </p:cNvPr>
          <p:cNvSpPr/>
          <p:nvPr/>
        </p:nvSpPr>
        <p:spPr>
          <a:xfrm>
            <a:off x="6996097" y="4564410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908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꾸미기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7A91C9-270B-403A-9C62-C09BE4346B84}"/>
              </a:ext>
            </a:extLst>
          </p:cNvPr>
          <p:cNvSpPr/>
          <p:nvPr/>
        </p:nvSpPr>
        <p:spPr>
          <a:xfrm>
            <a:off x="1127974" y="1859189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 텍스트 꾸미기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&lt;- bold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&lt;- emphasize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italic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3E58167-E786-43AC-BC5F-BA9A3B17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905" y="2075212"/>
            <a:ext cx="2088232" cy="3621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5199AE6-E971-420B-8FBD-C0660AB97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169" y="2552049"/>
            <a:ext cx="4254285" cy="2295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6B0A3C-5844-864F-B817-FC52C0BA86D1}"/>
              </a:ext>
            </a:extLst>
          </p:cNvPr>
          <p:cNvSpPr txBox="1"/>
          <p:nvPr/>
        </p:nvSpPr>
        <p:spPr>
          <a:xfrm>
            <a:off x="243191" y="2947481"/>
            <a:ext cx="288541" cy="534739"/>
          </a:xfrm>
          <a:prstGeom prst="rect">
            <a:avLst/>
          </a:prstGeom>
          <a:solidFill>
            <a:srgbClr val="E8ECE8"/>
          </a:solidFill>
        </p:spPr>
        <p:txBody>
          <a:bodyPr vert="horz" wrap="none" lIns="0" tIns="255247" rIns="0" bIns="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6976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블록 태그와 인라인 태그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201D9B49-BABB-4613-93A2-8BA44C3E0C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165223" y="1817440"/>
            <a:ext cx="8153400" cy="481702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태그 </a:t>
            </a:r>
            <a:r>
              <a:rPr lang="en-US" altLang="ko-KR" sz="2000" dirty="0"/>
              <a:t>: </a:t>
            </a:r>
            <a:r>
              <a:rPr lang="ko-KR" altLang="en-US" sz="2000" dirty="0"/>
              <a:t>블록 태그와 인라인 태그로 구분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-</a:t>
            </a:r>
            <a:r>
              <a:rPr lang="ko-KR" altLang="en-US" sz="1600" dirty="0"/>
              <a:t> 블록 태그 사례</a:t>
            </a:r>
            <a:r>
              <a:rPr lang="en-US" altLang="ko-KR" sz="1600" dirty="0"/>
              <a:t> : &lt;p&gt;, &lt;h1&gt;, &lt;div&gt;, &lt;</a:t>
            </a:r>
            <a:r>
              <a:rPr lang="en-US" altLang="ko-KR" sz="1600" dirty="0" err="1"/>
              <a:t>ul</a:t>
            </a:r>
            <a:r>
              <a:rPr lang="en-US" altLang="ko-KR" sz="1600" dirty="0"/>
              <a:t>&gt;</a:t>
            </a:r>
          </a:p>
          <a:p>
            <a:pPr marL="0" indent="0"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인라인</a:t>
            </a:r>
            <a:r>
              <a:rPr lang="ko-KR" altLang="en-US" sz="1600" dirty="0"/>
              <a:t> 태그 사례 </a:t>
            </a:r>
            <a:r>
              <a:rPr lang="en-US" altLang="ko-KR" sz="1600" dirty="0"/>
              <a:t>: &lt;strong&gt;, &lt;a&gt;, 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&gt;, &lt;span&gt;</a:t>
            </a:r>
            <a:endParaRPr lang="ko-KR" altLang="en-US" sz="1600" dirty="0"/>
          </a:p>
          <a:p>
            <a:endParaRPr lang="en-US" altLang="ko-KR" sz="2000" dirty="0"/>
          </a:p>
          <a:p>
            <a:r>
              <a:rPr lang="ko-KR" altLang="en-US" sz="2000" dirty="0"/>
              <a:t>블록 태그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800" dirty="0"/>
              <a:t>    </a:t>
            </a:r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ko-KR" altLang="en-US" sz="1600" dirty="0"/>
              <a:t>항상 새 라인에서 시작하여 출력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800" dirty="0"/>
              <a:t>    </a:t>
            </a:r>
            <a:r>
              <a:rPr lang="en-US" altLang="ko-KR" sz="1800" dirty="0"/>
              <a:t>-</a:t>
            </a:r>
            <a:r>
              <a:rPr lang="ko-KR" altLang="en-US" sz="1800" dirty="0"/>
              <a:t> 양 옆에 다른 </a:t>
            </a:r>
            <a:r>
              <a:rPr lang="ko-KR" altLang="en-US" sz="1800" dirty="0" err="1"/>
              <a:t>콘텐츠</a:t>
            </a:r>
            <a:r>
              <a:rPr lang="ko-KR" altLang="en-US" sz="1800" dirty="0"/>
              <a:t> 배치하지 않고 한 라인 독점 사용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  </a:t>
            </a:r>
            <a:r>
              <a:rPr lang="en-US" altLang="ko-KR" sz="1800" dirty="0"/>
              <a:t>-</a:t>
            </a:r>
            <a:r>
              <a:rPr lang="ko-KR" altLang="en-US" sz="1800" dirty="0"/>
              <a:t> 가장 많이 사용되는 블록 태그</a:t>
            </a:r>
            <a:r>
              <a:rPr lang="en-US" altLang="ko-KR" sz="1800" dirty="0"/>
              <a:t> : &lt;div&gt;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 err="1"/>
              <a:t>인라인</a:t>
            </a:r>
            <a:r>
              <a:rPr lang="ko-KR" altLang="en-US" sz="2000" dirty="0"/>
              <a:t> 태그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800" dirty="0"/>
              <a:t>    </a:t>
            </a:r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ko-KR" altLang="en-US" sz="1600" dirty="0"/>
              <a:t>블록 속에 삽입되어 블록의 일부로 출력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800" dirty="0"/>
              <a:t>    </a:t>
            </a:r>
            <a:r>
              <a:rPr lang="en-US" altLang="ko-KR" sz="1800" dirty="0"/>
              <a:t>-</a:t>
            </a:r>
            <a:r>
              <a:rPr lang="ko-KR" altLang="en-US" sz="1800" dirty="0"/>
              <a:t> 가장 많이 사용된 </a:t>
            </a:r>
            <a:r>
              <a:rPr lang="ko-KR" altLang="en-US" sz="1800" dirty="0" err="1"/>
              <a:t>인라인</a:t>
            </a:r>
            <a:r>
              <a:rPr lang="ko-KR" altLang="en-US" sz="1800" dirty="0"/>
              <a:t> 태그 </a:t>
            </a:r>
            <a:r>
              <a:rPr lang="en-US" altLang="ko-KR" sz="1800" dirty="0"/>
              <a:t>: &lt;span&gt;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8685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4717" y="-5738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웹 서버와 웹 클라이언트의 작동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49" name="Picture 8">
            <a:extLst>
              <a:ext uri="{FF2B5EF4-FFF2-40B4-BE49-F238E27FC236}">
                <a16:creationId xmlns:a16="http://schemas.microsoft.com/office/drawing/2014/main" id="{5FC1A055-3081-44EE-ABCA-AEACB43FB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537" y="2472113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473E5A4-9D59-46A7-AC8E-13CE7D1BEEB4}"/>
              </a:ext>
            </a:extLst>
          </p:cNvPr>
          <p:cNvSpPr txBox="1"/>
          <p:nvPr/>
        </p:nvSpPr>
        <p:spPr>
          <a:xfrm>
            <a:off x="3547616" y="5173079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클라이언트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767285F-8207-4E4E-B564-70ED1268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28" y="3228863"/>
            <a:ext cx="2633248" cy="1800200"/>
          </a:xfrm>
          <a:prstGeom prst="rect">
            <a:avLst/>
          </a:prstGeom>
        </p:spPr>
      </p:pic>
      <p:sp>
        <p:nvSpPr>
          <p:cNvPr id="53" name="tower">
            <a:extLst>
              <a:ext uri="{FF2B5EF4-FFF2-40B4-BE49-F238E27FC236}">
                <a16:creationId xmlns:a16="http://schemas.microsoft.com/office/drawing/2014/main" id="{65B08291-9F92-4BBF-9543-38D8C3F0B66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389346" y="3182179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A35BCBB-EB72-456B-B1C8-4F5E6F625AF7}"/>
              </a:ext>
            </a:extLst>
          </p:cNvPr>
          <p:cNvGrpSpPr/>
          <p:nvPr/>
        </p:nvGrpSpPr>
        <p:grpSpPr>
          <a:xfrm>
            <a:off x="8320088" y="3300872"/>
            <a:ext cx="1348208" cy="1311476"/>
            <a:chOff x="2195736" y="1987967"/>
            <a:chExt cx="801735" cy="630682"/>
          </a:xfrm>
        </p:grpSpPr>
        <p:sp>
          <p:nvSpPr>
            <p:cNvPr id="55" name="순서도: 다중 문서 54">
              <a:extLst>
                <a:ext uri="{FF2B5EF4-FFF2-40B4-BE49-F238E27FC236}">
                  <a16:creationId xmlns:a16="http://schemas.microsoft.com/office/drawing/2014/main" id="{EFA9CC21-87A1-4569-B386-D3C4FB2886B4}"/>
                </a:ext>
              </a:extLst>
            </p:cNvPr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56" name="순서도: 자기 디스크 55">
              <a:extLst>
                <a:ext uri="{FF2B5EF4-FFF2-40B4-BE49-F238E27FC236}">
                  <a16:creationId xmlns:a16="http://schemas.microsoft.com/office/drawing/2014/main" id="{24CB62F0-B5EB-407F-A4FD-C4667FEB1C96}"/>
                </a:ext>
              </a:extLst>
            </p:cNvPr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57" name="자유형 11">
            <a:extLst>
              <a:ext uri="{FF2B5EF4-FFF2-40B4-BE49-F238E27FC236}">
                <a16:creationId xmlns:a16="http://schemas.microsoft.com/office/drawing/2014/main" id="{FFF83D2A-2987-4B29-A687-9EC15F5E5859}"/>
              </a:ext>
            </a:extLst>
          </p:cNvPr>
          <p:cNvSpPr/>
          <p:nvPr/>
        </p:nvSpPr>
        <p:spPr>
          <a:xfrm>
            <a:off x="4192129" y="3068719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09C045-AD70-4372-918D-FDC0901FE091}"/>
              </a:ext>
            </a:extLst>
          </p:cNvPr>
          <p:cNvSpPr txBox="1"/>
          <p:nvPr/>
        </p:nvSpPr>
        <p:spPr>
          <a:xfrm>
            <a:off x="5031047" y="2710029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웹 문서 요청</a:t>
            </a:r>
          </a:p>
        </p:txBody>
      </p:sp>
      <p:sp>
        <p:nvSpPr>
          <p:cNvPr id="59" name="자유형 13">
            <a:extLst>
              <a:ext uri="{FF2B5EF4-FFF2-40B4-BE49-F238E27FC236}">
                <a16:creationId xmlns:a16="http://schemas.microsoft.com/office/drawing/2014/main" id="{E8CB45F5-420E-4959-8186-0D567E3C21A0}"/>
              </a:ext>
            </a:extLst>
          </p:cNvPr>
          <p:cNvSpPr/>
          <p:nvPr/>
        </p:nvSpPr>
        <p:spPr>
          <a:xfrm>
            <a:off x="5320968" y="3360183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6EEDFB8-AAF4-446E-B41C-2D95EC6A0410}"/>
              </a:ext>
            </a:extLst>
          </p:cNvPr>
          <p:cNvSpPr txBox="1"/>
          <p:nvPr/>
        </p:nvSpPr>
        <p:spPr>
          <a:xfrm>
            <a:off x="5910425" y="357648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웹 문서 전송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53B16A-C5A1-45BF-9A12-849664DB530C}"/>
              </a:ext>
            </a:extLst>
          </p:cNvPr>
          <p:cNvSpPr txBox="1"/>
          <p:nvPr/>
        </p:nvSpPr>
        <p:spPr>
          <a:xfrm>
            <a:off x="7436048" y="5173079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서버</a:t>
            </a:r>
          </a:p>
        </p:txBody>
      </p:sp>
    </p:spTree>
    <p:extLst>
      <p:ext uri="{BB962C8B-B14F-4D97-AF65-F5344CB8AC3E}">
        <p14:creationId xmlns:p14="http://schemas.microsoft.com/office/powerpoint/2010/main" val="3239002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/>
              <a:t>인라인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1E7254B-2545-465B-A12A-69DDED08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654" y="2463907"/>
            <a:ext cx="2287795" cy="2971378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1E91D6-E8CF-4012-9B07-AC4BAB2D0288}"/>
              </a:ext>
            </a:extLst>
          </p:cNvPr>
          <p:cNvSpPr/>
          <p:nvPr/>
        </p:nvSpPr>
        <p:spPr>
          <a:xfrm>
            <a:off x="2682258" y="2307763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padding:20px;"&gt;</a:t>
            </a:r>
          </a:p>
          <a:p>
            <a:r>
              <a:rPr lang="ko-KR" altLang="en-US" sz="1200" dirty="0"/>
              <a:t>내가 사람의 방언과 천사의 말을 할지라도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</a:t>
            </a:r>
            <a:endParaRPr lang="en-US" altLang="ko-KR" sz="1200" dirty="0"/>
          </a:p>
          <a:p>
            <a:r>
              <a:rPr lang="ko-KR" altLang="en-US" sz="1200" dirty="0"/>
              <a:t>소리 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아무</a:t>
            </a:r>
            <a:endParaRPr lang="en-US" altLang="ko-KR" sz="1200" dirty="0"/>
          </a:p>
          <a:p>
            <a:r>
              <a:rPr lang="ko-KR" altLang="en-US" sz="1200" dirty="0"/>
              <a:t>것도 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/>
              <a:t>~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85C736-CC3A-4E56-BA30-90AE1D69A1B7}"/>
              </a:ext>
            </a:extLst>
          </p:cNvPr>
          <p:cNvSpPr txBox="1"/>
          <p:nvPr/>
        </p:nvSpPr>
        <p:spPr>
          <a:xfrm>
            <a:off x="4554466" y="3118329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배경색을 파란색으로 </a:t>
            </a:r>
            <a:r>
              <a:rPr lang="ko-KR" altLang="en-US" sz="1000"/>
              <a:t>꾸미는 </a:t>
            </a:r>
            <a:r>
              <a:rPr lang="en-US" altLang="ko-KR" sz="1000" dirty="0"/>
              <a:t>CSS3 </a:t>
            </a:r>
            <a:r>
              <a:rPr lang="ko-KR" altLang="en-US" sz="1000" dirty="0"/>
              <a:t>스타일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A73D77-2F89-4194-A4A8-02C0F9AEB6D0}"/>
              </a:ext>
            </a:extLst>
          </p:cNvPr>
          <p:cNvSpPr txBox="1"/>
          <p:nvPr/>
        </p:nvSpPr>
        <p:spPr>
          <a:xfrm>
            <a:off x="8638780" y="3424795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&lt;div&gt;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219CE5-82CD-45D5-9F42-275E6BD8DA7E}"/>
              </a:ext>
            </a:extLst>
          </p:cNvPr>
          <p:cNvSpPr txBox="1"/>
          <p:nvPr/>
        </p:nvSpPr>
        <p:spPr>
          <a:xfrm>
            <a:off x="8370890" y="4774513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16549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메타 데이터 삽입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C31C88FE-3F18-4B42-BADE-BB073ED94D1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319812" y="1607246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메타 데이터</a:t>
            </a:r>
            <a:endParaRPr lang="en-US" altLang="ko-KR" sz="2000" dirty="0"/>
          </a:p>
          <a:p>
            <a:pPr lvl="1"/>
            <a:r>
              <a:rPr lang="ko-KR" altLang="en-US" sz="1800" dirty="0"/>
              <a:t>데이터를 설명하는 데이터</a:t>
            </a:r>
            <a:endParaRPr lang="en-US" altLang="ko-KR" sz="1800" dirty="0"/>
          </a:p>
          <a:p>
            <a:pPr lvl="2"/>
            <a:r>
              <a:rPr lang="ko-KR" altLang="en-US" sz="1600" dirty="0"/>
              <a:t>사진 데이터의 메타데이터 </a:t>
            </a:r>
            <a:r>
              <a:rPr lang="en-US" altLang="ko-KR" sz="1600" dirty="0"/>
              <a:t>: </a:t>
            </a:r>
            <a:r>
              <a:rPr lang="ko-KR" altLang="en-US" sz="1600" dirty="0"/>
              <a:t>사진 찍은 장소</a:t>
            </a:r>
            <a:r>
              <a:rPr lang="en-US" altLang="ko-KR" sz="1600" dirty="0"/>
              <a:t>, </a:t>
            </a:r>
            <a:r>
              <a:rPr lang="ko-KR" altLang="en-US" sz="1600" dirty="0"/>
              <a:t>시간</a:t>
            </a:r>
            <a:endParaRPr lang="en-US" altLang="ko-KR" sz="1600" dirty="0"/>
          </a:p>
          <a:p>
            <a:pPr lvl="2"/>
            <a:r>
              <a:rPr lang="ko-KR" altLang="en-US" sz="1600" dirty="0"/>
              <a:t>오디오 데이터 </a:t>
            </a:r>
            <a:r>
              <a:rPr lang="en-US" altLang="ko-KR" sz="1600" dirty="0"/>
              <a:t>: </a:t>
            </a:r>
            <a:r>
              <a:rPr lang="ko-KR" altLang="en-US" sz="1600" dirty="0"/>
              <a:t>재생 시간</a:t>
            </a:r>
            <a:r>
              <a:rPr lang="en-US" altLang="ko-KR" sz="1600" dirty="0"/>
              <a:t>, </a:t>
            </a:r>
            <a:r>
              <a:rPr lang="ko-KR" altLang="en-US" sz="1600" dirty="0"/>
              <a:t>채널 수</a:t>
            </a:r>
            <a:endParaRPr lang="en-US" altLang="ko-KR" sz="1600" dirty="0"/>
          </a:p>
          <a:p>
            <a:pPr lvl="2"/>
            <a:r>
              <a:rPr lang="ko-KR" altLang="en-US" sz="1600" dirty="0"/>
              <a:t>이미지 데이터 </a:t>
            </a:r>
            <a:r>
              <a:rPr lang="en-US" altLang="ko-KR" sz="1600" dirty="0"/>
              <a:t>: </a:t>
            </a:r>
            <a:r>
              <a:rPr lang="ko-KR" altLang="en-US" sz="1600" dirty="0"/>
              <a:t>이미지의 폭</a:t>
            </a:r>
            <a:r>
              <a:rPr lang="en-US" altLang="ko-KR" sz="1600" dirty="0"/>
              <a:t>, </a:t>
            </a:r>
            <a:r>
              <a:rPr lang="ko-KR" altLang="en-US" sz="1600" dirty="0"/>
              <a:t>높이</a:t>
            </a:r>
            <a:r>
              <a:rPr lang="en-US" altLang="ko-KR" sz="1600" dirty="0"/>
              <a:t>, </a:t>
            </a:r>
            <a:r>
              <a:rPr lang="ko-KR" altLang="en-US" sz="1600" dirty="0"/>
              <a:t>컬러 해상도</a:t>
            </a:r>
            <a:endParaRPr lang="en-US" altLang="ko-KR" sz="1600" dirty="0"/>
          </a:p>
          <a:p>
            <a:r>
              <a:rPr lang="en-US" altLang="ko-KR" sz="2000" dirty="0"/>
              <a:t>HTML </a:t>
            </a:r>
            <a:r>
              <a:rPr lang="ko-KR" altLang="en-US" sz="2000" dirty="0"/>
              <a:t>페이지에 대한 메타 데이터를 담기 위한 태그들</a:t>
            </a:r>
            <a:endParaRPr lang="en-US" altLang="ko-KR" sz="2000" dirty="0"/>
          </a:p>
          <a:p>
            <a:pPr lvl="1"/>
            <a:r>
              <a:rPr lang="en-US" altLang="ko-KR" sz="1800" dirty="0"/>
              <a:t>&lt;base&gt;, &lt;link&gt;, &lt;script&gt;, &lt;style&gt;, &lt;title&gt;, &lt;meta&gt;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메타 태그들은 </a:t>
            </a:r>
            <a:r>
              <a:rPr lang="en-US" altLang="ko-KR" sz="2000" dirty="0"/>
              <a:t>&lt;head&gt; </a:t>
            </a:r>
            <a:r>
              <a:rPr lang="ko-KR" altLang="en-US" sz="2000" dirty="0"/>
              <a:t>태그 안에 작성</a:t>
            </a:r>
            <a:endParaRPr lang="en-US" altLang="ko-KR" sz="2000" dirty="0"/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&lt;script&gt;</a:t>
            </a:r>
            <a:r>
              <a:rPr lang="ko-KR" altLang="en-US" sz="1800" dirty="0"/>
              <a:t>는 </a:t>
            </a:r>
            <a:r>
              <a:rPr lang="en-US" altLang="ko-KR" sz="1800" dirty="0"/>
              <a:t>&lt;body&gt; </a:t>
            </a:r>
            <a:r>
              <a:rPr lang="ko-KR" altLang="en-US" sz="1800" dirty="0"/>
              <a:t>내에도 작성 가능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7F0FAAF-4A46-4083-9636-E8243AD82542}"/>
              </a:ext>
            </a:extLst>
          </p:cNvPr>
          <p:cNvSpPr/>
          <p:nvPr/>
        </p:nvSpPr>
        <p:spPr>
          <a:xfrm>
            <a:off x="3884616" y="4635915"/>
            <a:ext cx="53285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sz="1400" dirty="0"/>
              <a:t>&lt;head&gt;</a:t>
            </a:r>
          </a:p>
          <a:p>
            <a:pPr marL="0" lvl="2" defTabSz="180000">
              <a:buNone/>
            </a:pPr>
            <a:r>
              <a:rPr lang="en-US" altLang="ko-KR" sz="1400" dirty="0"/>
              <a:t>	&lt;base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sz="1400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124746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&lt;base&gt;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C8FE85A8-49E1-4A57-9E96-7382E2F7DFB5}"/>
              </a:ext>
            </a:extLst>
          </p:cNvPr>
          <p:cNvSpPr txBox="1">
            <a:spLocks/>
          </p:cNvSpPr>
          <p:nvPr/>
        </p:nvSpPr>
        <p:spPr>
          <a:xfrm>
            <a:off x="2462598" y="1607246"/>
            <a:ext cx="8153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웹 페이지들의 기본</a:t>
            </a:r>
            <a:r>
              <a:rPr lang="en-US" altLang="ko-KR" sz="2400" dirty="0"/>
              <a:t>URL</a:t>
            </a:r>
            <a:r>
              <a:rPr lang="ko-KR" altLang="en-US" sz="2400" dirty="0"/>
              <a:t>과 페이지가 출력될 </a:t>
            </a:r>
            <a:r>
              <a:rPr lang="ko-KR" altLang="en-US" sz="2000" dirty="0"/>
              <a:t>윈도우</a:t>
            </a:r>
            <a:r>
              <a:rPr lang="ko-KR" altLang="en-US" sz="2400" dirty="0"/>
              <a:t> 지정</a:t>
            </a:r>
            <a:endParaRPr lang="en-US" altLang="ko-KR" sz="2400" dirty="0"/>
          </a:p>
          <a:p>
            <a:r>
              <a:rPr lang="ko-KR" altLang="en-US" sz="2400" dirty="0"/>
              <a:t>사용 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E2005C-B8A8-4AF0-B2A5-466985A30FC9}"/>
              </a:ext>
            </a:extLst>
          </p:cNvPr>
          <p:cNvSpPr/>
          <p:nvPr/>
        </p:nvSpPr>
        <p:spPr>
          <a:xfrm>
            <a:off x="3166108" y="3150757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6B88F71-B0D9-453B-AECE-24D81B55B904}"/>
              </a:ext>
            </a:extLst>
          </p:cNvPr>
          <p:cNvSpPr/>
          <p:nvPr/>
        </p:nvSpPr>
        <p:spPr>
          <a:xfrm>
            <a:off x="3166108" y="4686139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6AA20C-F206-4475-966A-537464839D01}"/>
              </a:ext>
            </a:extLst>
          </p:cNvPr>
          <p:cNvSpPr/>
          <p:nvPr/>
        </p:nvSpPr>
        <p:spPr>
          <a:xfrm>
            <a:off x="3166109" y="5631097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3FBC972-A7AC-4E47-86AE-49CBF04400FB}"/>
              </a:ext>
            </a:extLst>
          </p:cNvPr>
          <p:cNvSpPr/>
          <p:nvPr/>
        </p:nvSpPr>
        <p:spPr>
          <a:xfrm>
            <a:off x="3022092" y="2710755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http://www.mysite.com/score/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B6E97B-F72A-42D7-B75C-3250BC417241}"/>
              </a:ext>
            </a:extLst>
          </p:cNvPr>
          <p:cNvSpPr/>
          <p:nvPr/>
        </p:nvSpPr>
        <p:spPr>
          <a:xfrm>
            <a:off x="3022092" y="4257950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7" name="오른쪽 중괄호 56">
            <a:extLst>
              <a:ext uri="{FF2B5EF4-FFF2-40B4-BE49-F238E27FC236}">
                <a16:creationId xmlns:a16="http://schemas.microsoft.com/office/drawing/2014/main" id="{29025699-3138-4C8C-833B-AFA431E21BCF}"/>
              </a:ext>
            </a:extLst>
          </p:cNvPr>
          <p:cNvSpPr/>
          <p:nvPr/>
        </p:nvSpPr>
        <p:spPr>
          <a:xfrm>
            <a:off x="7918637" y="4694993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꺾인 연결선 11">
            <a:extLst>
              <a:ext uri="{FF2B5EF4-FFF2-40B4-BE49-F238E27FC236}">
                <a16:creationId xmlns:a16="http://schemas.microsoft.com/office/drawing/2014/main" id="{1BCEA69F-5351-4225-B3B8-DF628587C531}"/>
              </a:ext>
            </a:extLst>
          </p:cNvPr>
          <p:cNvCxnSpPr>
            <a:stCxn id="49" idx="3"/>
            <a:endCxn id="57" idx="1"/>
          </p:cNvCxnSpPr>
          <p:nvPr/>
        </p:nvCxnSpPr>
        <p:spPr>
          <a:xfrm flipH="1">
            <a:off x="8279261" y="3480431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6EE22DD-3309-469F-82FF-A94C0E1DCD32}"/>
              </a:ext>
            </a:extLst>
          </p:cNvPr>
          <p:cNvSpPr txBox="1"/>
          <p:nvPr/>
        </p:nvSpPr>
        <p:spPr>
          <a:xfrm>
            <a:off x="8908911" y="4408299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수정 가능</a:t>
            </a:r>
          </a:p>
        </p:txBody>
      </p:sp>
    </p:spTree>
    <p:extLst>
      <p:ext uri="{BB962C8B-B14F-4D97-AF65-F5344CB8AC3E}">
        <p14:creationId xmlns:p14="http://schemas.microsoft.com/office/powerpoint/2010/main" val="613244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&lt;link&gt; </a:t>
            </a:r>
            <a:r>
              <a:rPr lang="ko-KR" altLang="en-US" dirty="0"/>
              <a:t>태그와 </a:t>
            </a:r>
            <a:r>
              <a:rPr lang="en-US" altLang="ko-KR" dirty="0"/>
              <a:t>&lt;meta&gt;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090895C4-0C0F-4D43-B899-707A99BF24E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174748" y="1515591"/>
            <a:ext cx="8153400" cy="504056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&lt;link&gt; </a:t>
            </a:r>
            <a:r>
              <a:rPr lang="ko-KR" altLang="en-US" dirty="0"/>
              <a:t>태그는 외부 자원 연결에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mystyle.css</a:t>
            </a:r>
            <a:r>
              <a:rPr lang="ko-KR" altLang="en-US" dirty="0"/>
              <a:t>에 저장된 스타일 시트를 불러오도록 지시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&lt;meta&gt; </a:t>
            </a:r>
            <a:r>
              <a:rPr lang="ko-KR" altLang="en-US" dirty="0"/>
              <a:t>태그는 다양한 메타 데이터 표현</a:t>
            </a:r>
            <a:endParaRPr lang="en-US" altLang="ko-KR" dirty="0"/>
          </a:p>
          <a:p>
            <a:pPr lvl="1"/>
            <a:r>
              <a:rPr lang="ko-KR" altLang="en-US" dirty="0"/>
              <a:t>웹 페이지의 저작자</a:t>
            </a:r>
            <a:r>
              <a:rPr lang="en-US" altLang="ko-KR" dirty="0"/>
              <a:t>, </a:t>
            </a:r>
            <a:r>
              <a:rPr lang="ko-KR" altLang="en-US" dirty="0"/>
              <a:t>문자 </a:t>
            </a:r>
            <a:r>
              <a:rPr lang="ko-KR" altLang="en-US" dirty="0" err="1"/>
              <a:t>인코딩</a:t>
            </a:r>
            <a:r>
              <a:rPr lang="ko-KR" altLang="en-US" dirty="0"/>
              <a:t> 방식</a:t>
            </a:r>
            <a:r>
              <a:rPr lang="en-US" altLang="ko-KR" dirty="0"/>
              <a:t>, </a:t>
            </a:r>
            <a:r>
              <a:rPr lang="ko-KR" altLang="en-US" dirty="0"/>
              <a:t>내용 등</a:t>
            </a:r>
            <a:endParaRPr lang="en-US" altLang="ko-KR" dirty="0"/>
          </a:p>
          <a:p>
            <a:pPr lvl="2"/>
            <a:r>
              <a:rPr lang="ko-KR" altLang="en-US" dirty="0"/>
              <a:t>웹 페이지의 저작자가 “황기태”임을 표기하는 사례</a:t>
            </a:r>
          </a:p>
          <a:p>
            <a:pPr lvl="3"/>
            <a:r>
              <a:rPr lang="en-US" altLang="ko-KR" b="1" dirty="0"/>
              <a:t>&lt;meta name="author" content="</a:t>
            </a:r>
            <a:r>
              <a:rPr lang="ko-KR" altLang="en-US" b="1" dirty="0"/>
              <a:t>황기태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내용 설명</a:t>
            </a:r>
          </a:p>
          <a:p>
            <a:pPr lvl="3"/>
            <a:r>
              <a:rPr lang="en-US" altLang="ko-KR" b="1" dirty="0"/>
              <a:t>&lt;meta name="description" content="</a:t>
            </a:r>
            <a:r>
              <a:rPr lang="ko-KR" altLang="en-US" b="1" dirty="0"/>
              <a:t>입학 요령에 대한 자세한 사항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키워드</a:t>
            </a:r>
            <a:r>
              <a:rPr lang="en-US" altLang="ko-KR" dirty="0"/>
              <a:t>(</a:t>
            </a:r>
            <a:r>
              <a:rPr lang="ko-KR" altLang="en-US" dirty="0"/>
              <a:t>검색 엔진에 의해 검색되게 하기 위함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b="1" dirty="0"/>
              <a:t>&lt;meta name="keywords" content="</a:t>
            </a:r>
            <a:r>
              <a:rPr lang="ko-KR" altLang="en-US" b="1" dirty="0"/>
              <a:t>컴퓨터</a:t>
            </a:r>
            <a:r>
              <a:rPr lang="en-US" altLang="ko-KR" b="1" dirty="0"/>
              <a:t>, </a:t>
            </a:r>
            <a:r>
              <a:rPr lang="ko-KR" altLang="en-US" b="1" dirty="0"/>
              <a:t>소프트웨어</a:t>
            </a:r>
            <a:r>
              <a:rPr lang="en-US" altLang="ko-KR" b="1" dirty="0"/>
              <a:t>, </a:t>
            </a:r>
            <a:r>
              <a:rPr lang="ko-KR" altLang="en-US" b="1" dirty="0" err="1"/>
              <a:t>스마트폰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en-US" altLang="ko-KR" dirty="0"/>
              <a:t>charset </a:t>
            </a:r>
            <a:r>
              <a:rPr lang="ko-KR" altLang="en-US" dirty="0"/>
              <a:t>속성으로 웹 페이지에 사용하는 문자 코드 지정</a:t>
            </a:r>
          </a:p>
          <a:p>
            <a:pPr lvl="3"/>
            <a:r>
              <a:rPr lang="en-US" altLang="ko-KR" b="1" dirty="0"/>
              <a:t>&lt;meta charset=“UTF-8”&gt;</a:t>
            </a:r>
            <a:endParaRPr lang="ko-KR" altLang="en-US" b="1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3AA8878-8547-4782-8273-4D5B00E800A0}"/>
              </a:ext>
            </a:extLst>
          </p:cNvPr>
          <p:cNvSpPr/>
          <p:nvPr/>
        </p:nvSpPr>
        <p:spPr>
          <a:xfrm>
            <a:off x="3181772" y="2261071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3142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이미지 삽입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FEF7AB85-9D4B-4D25-ACF0-669027068717}"/>
              </a:ext>
            </a:extLst>
          </p:cNvPr>
          <p:cNvSpPr txBox="1">
            <a:spLocks/>
          </p:cNvSpPr>
          <p:nvPr/>
        </p:nvSpPr>
        <p:spPr>
          <a:xfrm>
            <a:off x="2088945" y="1475350"/>
            <a:ext cx="8153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&lt;</a:t>
            </a:r>
            <a:r>
              <a:rPr lang="en-US" altLang="ko-KR" sz="2400" dirty="0" err="1"/>
              <a:t>img</a:t>
            </a:r>
            <a:r>
              <a:rPr lang="en-US" altLang="ko-KR" sz="2400" dirty="0"/>
              <a:t>&gt; </a:t>
            </a:r>
            <a:r>
              <a:rPr lang="ko-KR" altLang="en-US" sz="2400" dirty="0"/>
              <a:t>태그의 </a:t>
            </a:r>
            <a:r>
              <a:rPr lang="en-US" altLang="ko-KR" sz="2400" dirty="0" err="1"/>
              <a:t>src</a:t>
            </a:r>
            <a:r>
              <a:rPr lang="en-US" altLang="ko-KR" sz="2400" dirty="0"/>
              <a:t> </a:t>
            </a:r>
            <a:r>
              <a:rPr lang="ko-KR" altLang="en-US" sz="2400" dirty="0"/>
              <a:t>속성에 이미지 파일의 주소 지정</a:t>
            </a:r>
            <a:endParaRPr lang="en-US" altLang="ko-KR" sz="2400" dirty="0"/>
          </a:p>
          <a:p>
            <a:endParaRPr lang="en-US" altLang="ko-KR" sz="2400" dirty="0"/>
          </a:p>
          <a:p>
            <a:pPr lvl="1"/>
            <a:r>
              <a:rPr lang="en-US" altLang="ko-KR" sz="2000" dirty="0" err="1"/>
              <a:t>src</a:t>
            </a:r>
            <a:r>
              <a:rPr lang="ko-KR" altLang="en-US" sz="2000" dirty="0"/>
              <a:t>에 지정할 수 있는 이미지 종류</a:t>
            </a:r>
            <a:endParaRPr lang="en-US" altLang="ko-KR" sz="2000" dirty="0"/>
          </a:p>
          <a:p>
            <a:pPr lvl="2"/>
            <a:r>
              <a:rPr lang="en-US" altLang="ko-KR" sz="1800" dirty="0"/>
              <a:t>BMP, GIF, PNG, JPG(JPEG), </a:t>
            </a:r>
            <a:r>
              <a:rPr lang="en-US" altLang="ko-KR" sz="1600" dirty="0"/>
              <a:t>animated-GIF</a:t>
            </a:r>
            <a:endParaRPr lang="en-US" altLang="ko-KR" sz="18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4669406C-A9F1-410F-B221-7F70A7360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60" y="3342721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22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9FD48F-B2E8-484B-B9C6-2ECCBA0B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674" y="2831816"/>
            <a:ext cx="3505263" cy="2713073"/>
          </a:xfrm>
          <a:prstGeom prst="rect">
            <a:avLst/>
          </a:prstGeom>
        </p:spPr>
      </p:pic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삽입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2E3EECB-644A-4874-9E92-6371EB0A513E}"/>
              </a:ext>
            </a:extLst>
          </p:cNvPr>
          <p:cNvSpPr/>
          <p:nvPr/>
        </p:nvSpPr>
        <p:spPr>
          <a:xfrm>
            <a:off x="1777580" y="1679151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/>
              <a:t>&lt;img </a:t>
            </a:r>
            <a:r>
              <a:rPr lang="en-US" altLang="ko-KR" sz="1200" b="1"/>
              <a:t>src=“image/Elvis.jpg" </a:t>
            </a:r>
            <a:r>
              <a:rPr lang="en-US" altLang="ko-KR" sz="1200"/>
              <a:t>width="150" height="200"</a:t>
            </a:r>
          </a:p>
          <a:p>
            <a:pPr defTabSz="180000"/>
            <a:r>
              <a:rPr lang="en-US" altLang="ko-KR" sz="1200" dirty="0"/>
              <a:t>	 	 alt="Elvis"&gt;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</a:p>
          <a:p>
            <a:pPr defTabSz="180000"/>
            <a:r>
              <a:rPr lang="en-US" altLang="ko-KR" sz="1200" dirty="0"/>
              <a:t>		 </a:t>
            </a:r>
            <a:r>
              <a:rPr lang="en-US" altLang="ko-KR" sz="1200" b="1" dirty="0"/>
              <a:t>alt="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</a:p>
          <a:p>
            <a:pPr defTabSz="180000"/>
            <a:r>
              <a:rPr lang="en-US" altLang="ko-KR" sz="1200" dirty="0"/>
              <a:t>		 alt=“</a:t>
            </a:r>
            <a:r>
              <a:rPr lang="ko-KR" altLang="en-US" sz="1200" dirty="0"/>
              <a:t>사진 주소 변경됨</a:t>
            </a:r>
            <a:r>
              <a:rPr lang="en-US" altLang="ko-KR" sz="1200" dirty="0"/>
              <a:t>" 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BC2CB1-7A93-4E4A-AF9C-83EA1942C9F6}"/>
              </a:ext>
            </a:extLst>
          </p:cNvPr>
          <p:cNvSpPr txBox="1"/>
          <p:nvPr/>
        </p:nvSpPr>
        <p:spPr>
          <a:xfrm>
            <a:off x="8968924" y="5678656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사진이 없는 경우 </a:t>
            </a:r>
            <a:r>
              <a:rPr lang="en-US" altLang="ko-KR" sz="1000" dirty="0"/>
              <a:t>alt</a:t>
            </a:r>
            <a:r>
              <a:rPr lang="ko-KR" altLang="en-US" sz="1000" dirty="0"/>
              <a:t>에 지정된 텍스트 출력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2029A5-1489-442C-B0DE-3C9C700072B9}"/>
              </a:ext>
            </a:extLst>
          </p:cNvPr>
          <p:cNvSpPr txBox="1"/>
          <p:nvPr/>
        </p:nvSpPr>
        <p:spPr>
          <a:xfrm>
            <a:off x="10662154" y="5804768"/>
            <a:ext cx="1152128" cy="44267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url</a:t>
            </a:r>
            <a:r>
              <a:rPr lang="ko-KR" altLang="en-US" sz="1000"/>
              <a:t> </a:t>
            </a:r>
            <a:r>
              <a:rPr lang="ko-KR" altLang="en-US" sz="1000" dirty="0"/>
              <a:t>주소로 연결한 이미지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950E45-C2A4-4AB7-9EE6-9D48746A6D31}"/>
              </a:ext>
            </a:extLst>
          </p:cNvPr>
          <p:cNvSpPr txBox="1"/>
          <p:nvPr/>
        </p:nvSpPr>
        <p:spPr>
          <a:xfrm>
            <a:off x="5900352" y="282397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150x200 </a:t>
            </a:r>
            <a:r>
              <a:rPr lang="ko-KR" altLang="en-US" sz="1100" dirty="0">
                <a:solidFill>
                  <a:srgbClr val="C00000"/>
                </a:solidFill>
              </a:rPr>
              <a:t>픽셀 크기로 출력</a:t>
            </a:r>
          </a:p>
        </p:txBody>
      </p:sp>
      <p:sp>
        <p:nvSpPr>
          <p:cNvPr id="56" name="자유형 13">
            <a:extLst>
              <a:ext uri="{FF2B5EF4-FFF2-40B4-BE49-F238E27FC236}">
                <a16:creationId xmlns:a16="http://schemas.microsoft.com/office/drawing/2014/main" id="{13B66500-2F49-4F78-A309-0FAF5791FCD4}"/>
              </a:ext>
            </a:extLst>
          </p:cNvPr>
          <p:cNvSpPr/>
          <p:nvPr/>
        </p:nvSpPr>
        <p:spPr>
          <a:xfrm>
            <a:off x="5900352" y="3085589"/>
            <a:ext cx="2127322" cy="780356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슬라이드 번호 개체 틀 3">
            <a:extLst>
              <a:ext uri="{FF2B5EF4-FFF2-40B4-BE49-F238E27FC236}">
                <a16:creationId xmlns:a16="http://schemas.microsoft.com/office/drawing/2014/main" id="{F002952C-00DF-4B40-A413-7FA591E4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781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리스트 만들기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C9C7028C-AE7E-4DF2-8E07-CD943407388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6223" y="1618720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 </a:t>
            </a:r>
            <a:r>
              <a:rPr lang="ko-KR" altLang="en-US" sz="2400" dirty="0"/>
              <a:t>가지 종류의 리스트</a:t>
            </a:r>
            <a:endParaRPr lang="en-US" altLang="ko-KR" sz="2400" dirty="0"/>
          </a:p>
          <a:p>
            <a:pPr lvl="1"/>
            <a:r>
              <a:rPr lang="ko-KR" altLang="en-US" sz="2000" dirty="0"/>
              <a:t>순서 있는 리스트</a:t>
            </a:r>
            <a:r>
              <a:rPr lang="en-US" altLang="ko-KR" sz="2000" dirty="0"/>
              <a:t>(ordered list) - &lt;</a:t>
            </a:r>
            <a:r>
              <a:rPr lang="en-US" altLang="ko-KR" sz="2000" dirty="0" err="1"/>
              <a:t>ol</a:t>
            </a:r>
            <a:r>
              <a:rPr lang="en-US" altLang="ko-KR" sz="2000" dirty="0"/>
              <a:t>&gt;&lt;/</a:t>
            </a:r>
            <a:r>
              <a:rPr lang="en-US" altLang="ko-KR" sz="2000" dirty="0" err="1"/>
              <a:t>ol</a:t>
            </a:r>
            <a:r>
              <a:rPr lang="en-US" altLang="ko-KR" sz="2000" dirty="0"/>
              <a:t>&gt;</a:t>
            </a:r>
          </a:p>
          <a:p>
            <a:pPr lvl="1"/>
            <a:r>
              <a:rPr lang="ko-KR" altLang="en-US" sz="2000" dirty="0"/>
              <a:t>순서 없는 리스트</a:t>
            </a:r>
            <a:r>
              <a:rPr lang="en-US" altLang="ko-KR" sz="2000" dirty="0"/>
              <a:t>(unordered list) - &lt;</a:t>
            </a:r>
            <a:r>
              <a:rPr lang="en-US" altLang="ko-KR" sz="2000" dirty="0" err="1"/>
              <a:t>ul</a:t>
            </a:r>
            <a:r>
              <a:rPr lang="en-US" altLang="ko-KR" sz="2000" dirty="0"/>
              <a:t>&gt;&lt;/</a:t>
            </a:r>
            <a:r>
              <a:rPr lang="en-US" altLang="ko-KR" sz="2000" dirty="0" err="1"/>
              <a:t>ul</a:t>
            </a:r>
            <a:r>
              <a:rPr lang="en-US" altLang="ko-KR" sz="2000" dirty="0"/>
              <a:t>&gt;</a:t>
            </a:r>
          </a:p>
          <a:p>
            <a:pPr lvl="1"/>
            <a:r>
              <a:rPr lang="ko-KR" altLang="en-US" sz="2000" dirty="0"/>
              <a:t>정의 리스트</a:t>
            </a:r>
            <a:r>
              <a:rPr lang="en-US" altLang="ko-KR" sz="2000" dirty="0"/>
              <a:t>(definition list) - &lt;dl&gt;&lt;/dl&gt;</a:t>
            </a:r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리스트 아이템</a:t>
            </a:r>
            <a:endParaRPr lang="en-US" altLang="ko-KR" sz="2400" dirty="0"/>
          </a:p>
          <a:p>
            <a:pPr lvl="1"/>
            <a:r>
              <a:rPr lang="en-US" altLang="ko-KR" sz="2000" dirty="0"/>
              <a:t>&lt;li&gt;…&lt;/li&gt;</a:t>
            </a:r>
          </a:p>
          <a:p>
            <a:pPr lvl="1"/>
            <a:r>
              <a:rPr lang="en-US" altLang="ko-KR" sz="2000" dirty="0"/>
              <a:t>&lt;/li&gt; </a:t>
            </a:r>
            <a:r>
              <a:rPr lang="ko-KR" altLang="en-US" sz="2000" dirty="0"/>
              <a:t>생략 가능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1780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리스트 만들기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20ED86A-AED1-457A-A7E8-876218B1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576" y="1456776"/>
            <a:ext cx="6567070" cy="314452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E55A174-6ADE-4D69-A50A-0805703AF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576" y="4907759"/>
            <a:ext cx="6567070" cy="98506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2DF48DC-E14F-4B65-A1A2-27E14A2CB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931" y="6126712"/>
            <a:ext cx="6557483" cy="671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6E299D-9D74-419C-BF3B-0B0054E0A644}"/>
              </a:ext>
            </a:extLst>
          </p:cNvPr>
          <p:cNvSpPr txBox="1"/>
          <p:nvPr/>
        </p:nvSpPr>
        <p:spPr>
          <a:xfrm>
            <a:off x="10939038" y="6126712"/>
            <a:ext cx="739021" cy="534739"/>
          </a:xfrm>
          <a:prstGeom prst="rect">
            <a:avLst/>
          </a:prstGeom>
          <a:noFill/>
        </p:spPr>
        <p:txBody>
          <a:bodyPr vert="horz" wrap="square" lIns="0" tIns="255247" rIns="0" bIns="0" rtlCol="0" anchor="ctr">
            <a:spAutoFit/>
          </a:bodyPr>
          <a:lstStyle/>
          <a:p>
            <a:pPr algn="ctr"/>
            <a:r>
              <a:rPr lang="en-US" altLang="ko-KR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1067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끓이는 순서 나열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A95AF6B-AB84-4A05-827A-17A78350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30" y="2686040"/>
            <a:ext cx="2324466" cy="2514807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D2BE654E-7863-47BE-A525-5C3FFF8FD702}"/>
              </a:ext>
            </a:extLst>
          </p:cNvPr>
          <p:cNvSpPr/>
          <p:nvPr/>
        </p:nvSpPr>
        <p:spPr>
          <a:xfrm>
            <a:off x="2801979" y="2008736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물을 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54" name="모서리가 둥근 직사각형 9">
            <a:extLst>
              <a:ext uri="{FF2B5EF4-FFF2-40B4-BE49-F238E27FC236}">
                <a16:creationId xmlns:a16="http://schemas.microsoft.com/office/drawing/2014/main" id="{81E0063F-1928-414B-90FC-04B35C2CCA85}"/>
              </a:ext>
            </a:extLst>
          </p:cNvPr>
          <p:cNvSpPr/>
          <p:nvPr/>
        </p:nvSpPr>
        <p:spPr>
          <a:xfrm>
            <a:off x="7472777" y="4135439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11">
            <a:extLst>
              <a:ext uri="{FF2B5EF4-FFF2-40B4-BE49-F238E27FC236}">
                <a16:creationId xmlns:a16="http://schemas.microsoft.com/office/drawing/2014/main" id="{D2C22891-5E15-4C50-A070-1F95C91CB08C}"/>
              </a:ext>
            </a:extLst>
          </p:cNvPr>
          <p:cNvSpPr/>
          <p:nvPr/>
        </p:nvSpPr>
        <p:spPr>
          <a:xfrm>
            <a:off x="4082082" y="3818808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E14BBD-D20E-490D-BACD-C9743723CE88}"/>
              </a:ext>
            </a:extLst>
          </p:cNvPr>
          <p:cNvSpPr txBox="1"/>
          <p:nvPr/>
        </p:nvSpPr>
        <p:spPr>
          <a:xfrm>
            <a:off x="7187604" y="4935336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62851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2-13 &lt;ul&gt;</a:t>
            </a:r>
            <a:r>
              <a:rPr lang="ko-KR" altLang="en-US" dirty="0"/>
              <a:t>로 좋아하는 음식 나열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ACFF039-48C8-4AE4-9577-4D097DFC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73" y="2671914"/>
            <a:ext cx="2072094" cy="191388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1C233C-DFBA-4AE0-B6B4-FE891B507F96}"/>
              </a:ext>
            </a:extLst>
          </p:cNvPr>
          <p:cNvSpPr/>
          <p:nvPr/>
        </p:nvSpPr>
        <p:spPr>
          <a:xfrm>
            <a:off x="3179741" y="2311874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2B562D5-9E1B-4714-8975-2135496A5F81}"/>
              </a:ext>
            </a:extLst>
          </p:cNvPr>
          <p:cNvSpPr txBox="1"/>
          <p:nvPr/>
        </p:nvSpPr>
        <p:spPr>
          <a:xfrm>
            <a:off x="4979941" y="4303658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&lt;/li&gt;</a:t>
            </a:r>
            <a:r>
              <a:rPr lang="ko-KR" altLang="en-US" sz="1000" dirty="0"/>
              <a:t> 생략 가능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19C910-16BE-43B2-9B55-79DA6D25817F}"/>
              </a:ext>
            </a:extLst>
          </p:cNvPr>
          <p:cNvSpPr txBox="1"/>
          <p:nvPr/>
        </p:nvSpPr>
        <p:spPr>
          <a:xfrm>
            <a:off x="6894681" y="4515980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89064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4717" y="-5738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인터넷과 웹은 다르다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2" name="object 3">
            <a:extLst>
              <a:ext uri="{FF2B5EF4-FFF2-40B4-BE49-F238E27FC236}">
                <a16:creationId xmlns:a16="http://schemas.microsoft.com/office/drawing/2014/main" id="{CBC53F60-9A8E-439D-B9ED-D63E1CE4ECFF}"/>
              </a:ext>
            </a:extLst>
          </p:cNvPr>
          <p:cNvSpPr txBox="1"/>
          <p:nvPr/>
        </p:nvSpPr>
        <p:spPr>
          <a:xfrm>
            <a:off x="1328271" y="1356417"/>
            <a:ext cx="10092474" cy="5382219"/>
          </a:xfrm>
          <a:prstGeom prst="rect">
            <a:avLst/>
          </a:prstGeom>
          <a:solidFill>
            <a:srgbClr val="E8ECE8"/>
          </a:solidFill>
        </p:spPr>
        <p:txBody>
          <a:bodyPr vert="horz" wrap="square" lIns="0" tIns="255247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인터넷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1"/>
            <a:r>
              <a:rPr lang="ko-KR" altLang="en-US" sz="1400" dirty="0"/>
              <a:t>웹의 개념이 나오기 전부터 만들어진 컴퓨터 연결 네트워크</a:t>
            </a:r>
            <a:endParaRPr lang="en-US" altLang="ko-KR" sz="1400" dirty="0"/>
          </a:p>
          <a:p>
            <a:pPr lvl="2"/>
            <a:r>
              <a:rPr lang="en-US" altLang="ko-KR" sz="1400" dirty="0"/>
              <a:t>1969</a:t>
            </a:r>
            <a:r>
              <a:rPr lang="ko-KR" altLang="en-US" sz="1400" dirty="0"/>
              <a:t>년 미 국방성 고등 연구 계획국</a:t>
            </a:r>
            <a:r>
              <a:rPr lang="en-US" altLang="ko-KR" sz="1400" dirty="0"/>
              <a:t>(ARPA)</a:t>
            </a:r>
          </a:p>
          <a:p>
            <a:pPr lvl="2"/>
            <a:r>
              <a:rPr lang="ko-KR" altLang="en-US" sz="1400" dirty="0"/>
              <a:t>여러 대학들과 계약 업체 사이의 컴퓨터 연결</a:t>
            </a:r>
            <a:endParaRPr lang="en-US" altLang="ko-KR" sz="1400" dirty="0"/>
          </a:p>
          <a:p>
            <a:pPr lvl="1"/>
            <a:r>
              <a:rPr lang="ko-KR" altLang="en-US" sz="1400" dirty="0"/>
              <a:t>컴퓨터마다 고유한 주소</a:t>
            </a:r>
            <a:r>
              <a:rPr lang="en-US" altLang="ko-KR" sz="1400" dirty="0"/>
              <a:t>(IP </a:t>
            </a:r>
            <a:r>
              <a:rPr lang="ko-KR" altLang="en-US" sz="1400" dirty="0"/>
              <a:t>주소</a:t>
            </a:r>
            <a:r>
              <a:rPr lang="en-US" altLang="ko-KR" sz="1400" dirty="0"/>
              <a:t>, 113.198.80.208)</a:t>
            </a:r>
            <a:r>
              <a:rPr lang="ko-KR" altLang="en-US" sz="1400" dirty="0"/>
              <a:t>를 부여하여 컴퓨터 구분</a:t>
            </a:r>
            <a:r>
              <a:rPr lang="en-US" altLang="ko-KR" sz="1400" dirty="0"/>
              <a:t> </a:t>
            </a:r>
          </a:p>
          <a:p>
            <a:pPr lvl="1"/>
            <a:r>
              <a:rPr lang="ko-KR" altLang="en-US" sz="1400" dirty="0"/>
              <a:t>인터넷을 활용하는 응용 서비스 사례</a:t>
            </a:r>
            <a:endParaRPr lang="en-US" altLang="ko-KR" sz="1400" dirty="0"/>
          </a:p>
          <a:p>
            <a:pPr lvl="2"/>
            <a:r>
              <a:rPr lang="ko-KR" altLang="en-US" sz="1400" dirty="0"/>
              <a:t>전자우편</a:t>
            </a:r>
            <a:r>
              <a:rPr lang="en-US" altLang="ko-KR" sz="1400" dirty="0"/>
              <a:t>(e-mail) </a:t>
            </a:r>
          </a:p>
          <a:p>
            <a:pPr lvl="2"/>
            <a:r>
              <a:rPr lang="ko-KR" altLang="en-US" sz="1400" dirty="0"/>
              <a:t>뉴스</a:t>
            </a:r>
            <a:r>
              <a:rPr lang="en-US" altLang="ko-KR" sz="1400" dirty="0"/>
              <a:t>(news)</a:t>
            </a:r>
          </a:p>
          <a:p>
            <a:pPr lvl="2"/>
            <a:r>
              <a:rPr lang="ko-KR" altLang="en-US" sz="1400" dirty="0"/>
              <a:t>파일 전송</a:t>
            </a:r>
            <a:r>
              <a:rPr lang="en-US" altLang="ko-KR" sz="1400" dirty="0"/>
              <a:t>(ftp)</a:t>
            </a:r>
          </a:p>
          <a:p>
            <a:pPr lvl="2"/>
            <a:r>
              <a:rPr lang="ko-KR" altLang="en-US" sz="1400" dirty="0"/>
              <a:t>채팅</a:t>
            </a:r>
            <a:r>
              <a:rPr lang="en-US" altLang="ko-KR" sz="1400" dirty="0"/>
              <a:t>(Internet Relay Chat)</a:t>
            </a:r>
          </a:p>
          <a:p>
            <a:pPr lvl="2"/>
            <a:r>
              <a:rPr lang="ko-KR" altLang="en-US" sz="1400" dirty="0"/>
              <a:t>메신저</a:t>
            </a:r>
            <a:r>
              <a:rPr lang="en-US" altLang="ko-KR" sz="1400" dirty="0"/>
              <a:t>(Messenger)</a:t>
            </a:r>
          </a:p>
          <a:p>
            <a:pPr lvl="2"/>
            <a:r>
              <a:rPr lang="en-US" altLang="ko-KR" sz="1400" dirty="0"/>
              <a:t>P2P(Peer to Peer)</a:t>
            </a:r>
          </a:p>
          <a:p>
            <a:pPr lvl="2"/>
            <a:r>
              <a:rPr lang="ko-KR" altLang="en-US" sz="1400" dirty="0"/>
              <a:t>스트리밍 서비스</a:t>
            </a:r>
            <a:r>
              <a:rPr lang="en-US" altLang="ko-KR" sz="1400" dirty="0"/>
              <a:t>(Streaming Service)</a:t>
            </a:r>
          </a:p>
          <a:p>
            <a:pPr lvl="2"/>
            <a:r>
              <a:rPr lang="ko-KR" altLang="en-US" sz="1400" dirty="0"/>
              <a:t>인터넷 전화기</a:t>
            </a:r>
            <a:r>
              <a:rPr lang="en-US" altLang="ko-KR" sz="1400" dirty="0"/>
              <a:t>(Internet Phone)</a:t>
            </a:r>
          </a:p>
          <a:p>
            <a:pPr lvl="2"/>
            <a:r>
              <a:rPr lang="ko-KR" altLang="en-US" sz="1400" dirty="0"/>
              <a:t>월드 와이드 웹</a:t>
            </a:r>
            <a:r>
              <a:rPr lang="en-US" altLang="ko-KR" sz="1400" dirty="0"/>
              <a:t>(World Wide Web)</a:t>
            </a:r>
          </a:p>
          <a:p>
            <a:pPr lvl="2"/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월드 와이드 웹</a:t>
            </a:r>
            <a:r>
              <a:rPr lang="en-US" altLang="ko-KR" sz="1400" dirty="0"/>
              <a:t>, </a:t>
            </a:r>
            <a:r>
              <a:rPr lang="ko-KR" altLang="en-US" sz="1400" dirty="0"/>
              <a:t>웹</a:t>
            </a:r>
            <a:r>
              <a:rPr lang="en-US" altLang="ko-KR" sz="1400" dirty="0"/>
              <a:t>(WWW)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lvl="1"/>
            <a:r>
              <a:rPr lang="ko-KR" altLang="en-US" sz="1400" dirty="0"/>
              <a:t>인터넷을 활용하는 응용 서비스 중의 하나</a:t>
            </a:r>
            <a:endParaRPr lang="en-US" altLang="ko-KR" sz="1400" dirty="0"/>
          </a:p>
          <a:p>
            <a:pPr lvl="1"/>
            <a:r>
              <a:rPr lang="ko-KR" altLang="en-US" sz="1400" dirty="0"/>
              <a:t>웹 서버와 웹 브라우저로 구성되는 정보 전달 및 공유 서비스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인터넷이 고속도로라면 웹은 고속도로 망을 이용한 물류 산업</a:t>
            </a:r>
            <a:endParaRPr lang="en-US" altLang="ko-KR" sz="1400" dirty="0"/>
          </a:p>
          <a:p>
            <a:pPr lvl="2"/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1017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만들기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117CEE2-4D4D-44E9-AC7B-4894104E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701" y="1820594"/>
            <a:ext cx="2592748" cy="3962849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9310D775-E359-4C0B-B032-E3E41070E3B9}"/>
              </a:ext>
            </a:extLst>
          </p:cNvPr>
          <p:cNvSpPr/>
          <p:nvPr/>
        </p:nvSpPr>
        <p:spPr>
          <a:xfrm>
            <a:off x="2586316" y="1561135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중첩 리스트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끓인다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/>
              <a:t>.</a:t>
            </a:r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여름에는 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3" name="왼쪽 대괄호 52">
            <a:extLst>
              <a:ext uri="{FF2B5EF4-FFF2-40B4-BE49-F238E27FC236}">
                <a16:creationId xmlns:a16="http://schemas.microsoft.com/office/drawing/2014/main" id="{CA2AC817-1FC3-4663-AF7D-25DC8428AC2E}"/>
              </a:ext>
            </a:extLst>
          </p:cNvPr>
          <p:cNvSpPr/>
          <p:nvPr/>
        </p:nvSpPr>
        <p:spPr>
          <a:xfrm>
            <a:off x="7050813" y="3400709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11">
            <a:extLst>
              <a:ext uri="{FF2B5EF4-FFF2-40B4-BE49-F238E27FC236}">
                <a16:creationId xmlns:a16="http://schemas.microsoft.com/office/drawing/2014/main" id="{2CE51FAC-6796-4624-A1A8-67D5A03691BB}"/>
              </a:ext>
            </a:extLst>
          </p:cNvPr>
          <p:cNvSpPr/>
          <p:nvPr/>
        </p:nvSpPr>
        <p:spPr>
          <a:xfrm flipV="1">
            <a:off x="5952998" y="3649366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대괄호 54">
            <a:extLst>
              <a:ext uri="{FF2B5EF4-FFF2-40B4-BE49-F238E27FC236}">
                <a16:creationId xmlns:a16="http://schemas.microsoft.com/office/drawing/2014/main" id="{3070EBEB-EEC0-4BDB-B3C2-39E85071F677}"/>
              </a:ext>
            </a:extLst>
          </p:cNvPr>
          <p:cNvSpPr/>
          <p:nvPr/>
        </p:nvSpPr>
        <p:spPr>
          <a:xfrm>
            <a:off x="5754668" y="4297440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왼쪽 대괄호 55">
            <a:extLst>
              <a:ext uri="{FF2B5EF4-FFF2-40B4-BE49-F238E27FC236}">
                <a16:creationId xmlns:a16="http://schemas.microsoft.com/office/drawing/2014/main" id="{BC5D4800-194D-4DE0-A7BE-DFEF75F42003}"/>
              </a:ext>
            </a:extLst>
          </p:cNvPr>
          <p:cNvSpPr/>
          <p:nvPr/>
        </p:nvSpPr>
        <p:spPr>
          <a:xfrm>
            <a:off x="7050811" y="4176285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 15">
            <a:extLst>
              <a:ext uri="{FF2B5EF4-FFF2-40B4-BE49-F238E27FC236}">
                <a16:creationId xmlns:a16="http://schemas.microsoft.com/office/drawing/2014/main" id="{7BC9D31E-207A-44C4-B865-83FCDF32DCEC}"/>
              </a:ext>
            </a:extLst>
          </p:cNvPr>
          <p:cNvSpPr/>
          <p:nvPr/>
        </p:nvSpPr>
        <p:spPr>
          <a:xfrm>
            <a:off x="5952998" y="4656695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대괄호 59">
            <a:extLst>
              <a:ext uri="{FF2B5EF4-FFF2-40B4-BE49-F238E27FC236}">
                <a16:creationId xmlns:a16="http://schemas.microsoft.com/office/drawing/2014/main" id="{A870C566-C6EE-4114-86BE-71F5A5761D17}"/>
              </a:ext>
            </a:extLst>
          </p:cNvPr>
          <p:cNvSpPr/>
          <p:nvPr/>
        </p:nvSpPr>
        <p:spPr>
          <a:xfrm>
            <a:off x="5754668" y="3145311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53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만들기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296640B-208F-4AE7-9857-9CC35BCA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074" y="2024338"/>
            <a:ext cx="2983669" cy="3915279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2423FC-4151-44BF-9481-4E35988E711B}"/>
              </a:ext>
            </a:extLst>
          </p:cNvPr>
          <p:cNvSpPr/>
          <p:nvPr/>
        </p:nvSpPr>
        <p:spPr>
          <a:xfrm>
            <a:off x="2050685" y="2008736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리스트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브라우저로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현재 국내 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만든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/>
              <a:t>	</a:t>
            </a:r>
            <a:r>
              <a:rPr lang="ko-KR" altLang="en-US" sz="1400" dirty="0"/>
              <a:t>웹 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/>
              <a:t>디버거를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갖추고 있어 디버깅에 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3EC329-8496-4EFA-9586-CDAF18AD0A52}"/>
              </a:ext>
            </a:extLst>
          </p:cNvPr>
          <p:cNvSpPr txBox="1"/>
          <p:nvPr/>
        </p:nvSpPr>
        <p:spPr>
          <a:xfrm>
            <a:off x="8002135" y="3285071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549F8F-80E3-4C76-8BBD-21B03CD96ECC}"/>
              </a:ext>
            </a:extLst>
          </p:cNvPr>
          <p:cNvSpPr txBox="1"/>
          <p:nvPr/>
        </p:nvSpPr>
        <p:spPr>
          <a:xfrm>
            <a:off x="8876377" y="3285071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  <p:sp>
        <p:nvSpPr>
          <p:cNvPr id="61" name="모서리가 둥근 직사각형 5">
            <a:extLst>
              <a:ext uri="{FF2B5EF4-FFF2-40B4-BE49-F238E27FC236}">
                <a16:creationId xmlns:a16="http://schemas.microsoft.com/office/drawing/2014/main" id="{B0A31EEA-B946-4C90-843D-D2F1445EFC76}"/>
              </a:ext>
            </a:extLst>
          </p:cNvPr>
          <p:cNvSpPr/>
          <p:nvPr/>
        </p:nvSpPr>
        <p:spPr>
          <a:xfrm>
            <a:off x="3057709" y="3541304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11">
            <a:extLst>
              <a:ext uri="{FF2B5EF4-FFF2-40B4-BE49-F238E27FC236}">
                <a16:creationId xmlns:a16="http://schemas.microsoft.com/office/drawing/2014/main" id="{61229CC4-69A0-4333-B17C-63A8DA19DC80}"/>
              </a:ext>
            </a:extLst>
          </p:cNvPr>
          <p:cNvSpPr/>
          <p:nvPr/>
        </p:nvSpPr>
        <p:spPr>
          <a:xfrm>
            <a:off x="3057709" y="3757329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DCDA20-535C-466F-B2AD-50B6436AC5A1}"/>
              </a:ext>
            </a:extLst>
          </p:cNvPr>
          <p:cNvSpPr txBox="1"/>
          <p:nvPr/>
        </p:nvSpPr>
        <p:spPr>
          <a:xfrm>
            <a:off x="4785901" y="3197026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3BF9671-9073-4E5C-AD6A-143045BABB1C}"/>
              </a:ext>
            </a:extLst>
          </p:cNvPr>
          <p:cNvSpPr txBox="1"/>
          <p:nvPr/>
        </p:nvSpPr>
        <p:spPr>
          <a:xfrm>
            <a:off x="5938029" y="4277265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D7A84-61EC-4E1B-A59C-5C9743F4CBE7}"/>
              </a:ext>
            </a:extLst>
          </p:cNvPr>
          <p:cNvSpPr txBox="1"/>
          <p:nvPr/>
        </p:nvSpPr>
        <p:spPr>
          <a:xfrm>
            <a:off x="2050685" y="6124541"/>
            <a:ext cx="4339931" cy="534739"/>
          </a:xfrm>
          <a:prstGeom prst="rect">
            <a:avLst/>
          </a:prstGeom>
          <a:noFill/>
        </p:spPr>
        <p:txBody>
          <a:bodyPr vert="horz" wrap="square" lIns="0" tIns="255247" rIns="0" bIns="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/>
              <a:t>&lt;/dt&gt;</a:t>
            </a:r>
            <a:r>
              <a:rPr lang="ko-KR" altLang="en-US"/>
              <a:t>와 </a:t>
            </a:r>
            <a:r>
              <a:rPr lang="en-US" altLang="ko-KR"/>
              <a:t>&lt;/dd&gt;</a:t>
            </a:r>
            <a:r>
              <a:rPr lang="ko-KR" altLang="en-US"/>
              <a:t>모두 생략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98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7D9F3E9-1457-4BE9-A686-E2F33FDA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021" y="2405745"/>
            <a:ext cx="1775605" cy="1884157"/>
          </a:xfrm>
          <a:prstGeom prst="rect">
            <a:avLst/>
          </a:prstGeom>
        </p:spPr>
      </p:pic>
      <p:sp>
        <p:nvSpPr>
          <p:cNvPr id="53" name="내용 개체 틀 5">
            <a:extLst>
              <a:ext uri="{FF2B5EF4-FFF2-40B4-BE49-F238E27FC236}">
                <a16:creationId xmlns:a16="http://schemas.microsoft.com/office/drawing/2014/main" id="{6E769217-D02B-473F-9809-8E2ABF2964C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88945" y="1475350"/>
            <a:ext cx="8153400" cy="5040560"/>
          </a:xfrm>
        </p:spPr>
        <p:txBody>
          <a:bodyPr/>
          <a:lstStyle/>
          <a:p>
            <a:r>
              <a:rPr lang="ko-KR" altLang="en-US" dirty="0"/>
              <a:t>표 만드는데 사용되는 태그들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0F489E0-4CB4-42EB-BB0D-85CE732D7177}"/>
              </a:ext>
            </a:extLst>
          </p:cNvPr>
          <p:cNvGrpSpPr/>
          <p:nvPr/>
        </p:nvGrpSpPr>
        <p:grpSpPr>
          <a:xfrm>
            <a:off x="6411542" y="2070354"/>
            <a:ext cx="3168352" cy="2250459"/>
            <a:chOff x="726118" y="1322557"/>
            <a:chExt cx="3168352" cy="225045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1898282-1797-4DB6-B7C0-511897C0904C}"/>
                </a:ext>
              </a:extLst>
            </p:cNvPr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59ABE52-2B91-42A4-BDC5-90668ABDAEF0}"/>
                </a:ext>
              </a:extLst>
            </p:cNvPr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F33F177-B619-4FC5-9EA5-BC8B78CF2148}"/>
                </a:ext>
              </a:extLst>
            </p:cNvPr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F69B6E-EF5A-4528-AF8F-891056B78714}"/>
                </a:ext>
              </a:extLst>
            </p:cNvPr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65" name="자유형 18">
              <a:extLst>
                <a:ext uri="{FF2B5EF4-FFF2-40B4-BE49-F238E27FC236}">
                  <a16:creationId xmlns:a16="http://schemas.microsoft.com/office/drawing/2014/main" id="{18B739A1-1BBB-4421-958E-90AD2EFF8A02}"/>
                </a:ext>
              </a:extLst>
            </p:cNvPr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19">
              <a:extLst>
                <a:ext uri="{FF2B5EF4-FFF2-40B4-BE49-F238E27FC236}">
                  <a16:creationId xmlns:a16="http://schemas.microsoft.com/office/drawing/2014/main" id="{82CD0366-9051-4EB1-98D0-16CEE69C2EB0}"/>
                </a:ext>
              </a:extLst>
            </p:cNvPr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오른쪽 중괄호 66">
              <a:extLst>
                <a:ext uri="{FF2B5EF4-FFF2-40B4-BE49-F238E27FC236}">
                  <a16:creationId xmlns:a16="http://schemas.microsoft.com/office/drawing/2014/main" id="{02E4470A-A2D6-452C-8F0B-7A13A1B5D7D2}"/>
                </a:ext>
              </a:extLst>
            </p:cNvPr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오른쪽 중괄호 67">
              <a:extLst>
                <a:ext uri="{FF2B5EF4-FFF2-40B4-BE49-F238E27FC236}">
                  <a16:creationId xmlns:a16="http://schemas.microsoft.com/office/drawing/2014/main" id="{D7E6488F-F410-4747-84A4-A08D21AC4813}"/>
                </a:ext>
              </a:extLst>
            </p:cNvPr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오른쪽 중괄호 68">
              <a:extLst>
                <a:ext uri="{FF2B5EF4-FFF2-40B4-BE49-F238E27FC236}">
                  <a16:creationId xmlns:a16="http://schemas.microsoft.com/office/drawing/2014/main" id="{AC3FD253-7325-4A92-935D-C7527D60881B}"/>
                </a:ext>
              </a:extLst>
            </p:cNvPr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2DDEF9D-2589-4667-8A5C-10F0A9077B25}"/>
                </a:ext>
              </a:extLst>
            </p:cNvPr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71" name="자유형 1032">
              <a:extLst>
                <a:ext uri="{FF2B5EF4-FFF2-40B4-BE49-F238E27FC236}">
                  <a16:creationId xmlns:a16="http://schemas.microsoft.com/office/drawing/2014/main" id="{78C8B721-1FA9-4EC7-8C00-7172C1D6AFE6}"/>
                </a:ext>
              </a:extLst>
            </p:cNvPr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 45">
              <a:extLst>
                <a:ext uri="{FF2B5EF4-FFF2-40B4-BE49-F238E27FC236}">
                  <a16:creationId xmlns:a16="http://schemas.microsoft.com/office/drawing/2014/main" id="{D55F9A98-F7A0-491B-8F9C-896AE5CD6C69}"/>
                </a:ext>
              </a:extLst>
            </p:cNvPr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F3229EA-2322-48E6-A87C-869F761D1D3B}"/>
                </a:ext>
              </a:extLst>
            </p:cNvPr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A7ABB64-93AF-4E16-B846-2E587F6945C7}"/>
                </a:ext>
              </a:extLst>
            </p:cNvPr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75" name="모서리가 둥근 직사각형 46">
              <a:extLst>
                <a:ext uri="{FF2B5EF4-FFF2-40B4-BE49-F238E27FC236}">
                  <a16:creationId xmlns:a16="http://schemas.microsoft.com/office/drawing/2014/main" id="{2C818EB2-096B-459D-ADC8-D69DD76A5567}"/>
                </a:ext>
              </a:extLst>
            </p:cNvPr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5132785-0D37-415F-9699-606F9C700396}"/>
                </a:ext>
              </a:extLst>
            </p:cNvPr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FBD897C-4B2E-4801-8A35-22A8567D1BC7}"/>
              </a:ext>
            </a:extLst>
          </p:cNvPr>
          <p:cNvSpPr txBox="1"/>
          <p:nvPr/>
        </p:nvSpPr>
        <p:spPr>
          <a:xfrm>
            <a:off x="6012563" y="2402343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제목</a:t>
            </a:r>
            <a:endParaRPr lang="ko-KR" alt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54FA9DC-AECB-42EA-8553-160597F2443B}"/>
              </a:ext>
            </a:extLst>
          </p:cNvPr>
          <p:cNvSpPr txBox="1"/>
          <p:nvPr/>
        </p:nvSpPr>
        <p:spPr>
          <a:xfrm>
            <a:off x="6012563" y="278080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헤더</a:t>
            </a:r>
            <a:endParaRPr lang="ko-KR" altLang="en-US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D1EEC8-0194-4E9C-A67F-D5C214C67D39}"/>
              </a:ext>
            </a:extLst>
          </p:cNvPr>
          <p:cNvSpPr txBox="1"/>
          <p:nvPr/>
        </p:nvSpPr>
        <p:spPr>
          <a:xfrm>
            <a:off x="5982282" y="3346154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바디</a:t>
            </a:r>
            <a:endParaRPr lang="ko-KR" altLang="en-US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0CAE55E-C77A-42AC-B742-0E0CF6D8C367}"/>
              </a:ext>
            </a:extLst>
          </p:cNvPr>
          <p:cNvSpPr txBox="1"/>
          <p:nvPr/>
        </p:nvSpPr>
        <p:spPr>
          <a:xfrm>
            <a:off x="6009460" y="392150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푸트</a:t>
            </a:r>
            <a:endParaRPr lang="ko-KR" altLang="en-US" sz="10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92892A0-8F43-4AFF-BA29-B84028802948}"/>
              </a:ext>
            </a:extLst>
          </p:cNvPr>
          <p:cNvSpPr/>
          <p:nvPr/>
        </p:nvSpPr>
        <p:spPr>
          <a:xfrm>
            <a:off x="2287747" y="1921148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8E394DF-2537-47B3-A046-3753F42BC19B}"/>
              </a:ext>
            </a:extLst>
          </p:cNvPr>
          <p:cNvSpPr/>
          <p:nvPr/>
        </p:nvSpPr>
        <p:spPr>
          <a:xfrm>
            <a:off x="3056624" y="4994225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3" name="모서리가 둥근 사각형 설명선 30">
            <a:extLst>
              <a:ext uri="{FF2B5EF4-FFF2-40B4-BE49-F238E27FC236}">
                <a16:creationId xmlns:a16="http://schemas.microsoft.com/office/drawing/2014/main" id="{06DC8EB3-1272-4890-B447-FEF8B6AE93B0}"/>
              </a:ext>
            </a:extLst>
          </p:cNvPr>
          <p:cNvSpPr/>
          <p:nvPr/>
        </p:nvSpPr>
        <p:spPr>
          <a:xfrm>
            <a:off x="6852119" y="5513321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2639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63" name="내용 개체 틀 6">
            <a:extLst>
              <a:ext uri="{FF2B5EF4-FFF2-40B4-BE49-F238E27FC236}">
                <a16:creationId xmlns:a16="http://schemas.microsoft.com/office/drawing/2014/main" id="{714B181F-AAA3-4B03-95AB-97E9F68A118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88945" y="1540991"/>
            <a:ext cx="8153400" cy="5040560"/>
          </a:xfrm>
        </p:spPr>
        <p:txBody>
          <a:bodyPr/>
          <a:lstStyle/>
          <a:p>
            <a:r>
              <a:rPr lang="ko-KR" altLang="en-US" sz="2000" dirty="0"/>
              <a:t>표는 여러 행으로 구성</a:t>
            </a:r>
            <a:endParaRPr lang="en-US" altLang="ko-KR" sz="2000" dirty="0"/>
          </a:p>
          <a:p>
            <a:pPr lvl="1"/>
            <a:r>
              <a:rPr lang="ko-KR" altLang="en-US" sz="1800" dirty="0"/>
              <a:t>행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&lt;</a:t>
            </a:r>
            <a:r>
              <a:rPr lang="en-US" altLang="ko-KR" sz="1800" dirty="0" err="1"/>
              <a:t>tr</a:t>
            </a:r>
            <a:r>
              <a:rPr lang="en-US" altLang="ko-KR" sz="1800" dirty="0"/>
              <a:t>&gt;…&lt;/</a:t>
            </a:r>
            <a:r>
              <a:rPr lang="en-US" altLang="ko-KR" sz="1800" dirty="0" err="1"/>
              <a:t>tr</a:t>
            </a:r>
            <a:r>
              <a:rPr lang="en-US" altLang="ko-KR" sz="1800" dirty="0"/>
              <a:t>&gt;</a:t>
            </a:r>
          </a:p>
          <a:p>
            <a:r>
              <a:rPr lang="ko-KR" altLang="en-US" sz="2000" dirty="0"/>
              <a:t>한 행은 여러 셀로 구성</a:t>
            </a:r>
            <a:endParaRPr lang="en-US" altLang="ko-KR" sz="2000" dirty="0"/>
          </a:p>
          <a:p>
            <a:pPr lvl="1"/>
            <a:r>
              <a:rPr lang="ko-KR" altLang="en-US" sz="1800" dirty="0"/>
              <a:t>제목</a:t>
            </a:r>
            <a:r>
              <a:rPr lang="en-US" altLang="ko-KR" sz="1800" dirty="0"/>
              <a:t>(</a:t>
            </a:r>
            <a:r>
              <a:rPr lang="ko-KR" altLang="en-US" sz="1800" dirty="0"/>
              <a:t>헤딩</a:t>
            </a:r>
            <a:r>
              <a:rPr lang="en-US" altLang="ko-KR" sz="1800" dirty="0"/>
              <a:t>)</a:t>
            </a:r>
            <a:r>
              <a:rPr lang="ko-KR" altLang="en-US" sz="1800" dirty="0"/>
              <a:t> 셀</a:t>
            </a:r>
            <a:r>
              <a:rPr lang="en-US" altLang="ko-KR" sz="1800" dirty="0"/>
              <a:t>, &lt;</a:t>
            </a:r>
            <a:r>
              <a:rPr lang="en-US" altLang="ko-KR" sz="1800" dirty="0" err="1"/>
              <a:t>th</a:t>
            </a:r>
            <a:r>
              <a:rPr lang="en-US" altLang="ko-KR" sz="1800" dirty="0"/>
              <a:t>&gt;</a:t>
            </a:r>
          </a:p>
          <a:p>
            <a:pPr lvl="1"/>
            <a:r>
              <a:rPr lang="ko-KR" altLang="en-US" sz="1800" dirty="0"/>
              <a:t>데이터 셀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&lt;td&gt;</a:t>
            </a:r>
          </a:p>
          <a:p>
            <a:r>
              <a:rPr lang="en-US" altLang="ko-KR" sz="2000" dirty="0"/>
              <a:t>&lt;</a:t>
            </a:r>
            <a:r>
              <a:rPr lang="en-US" altLang="ko-KR" sz="2000" dirty="0" err="1"/>
              <a:t>thead</a:t>
            </a:r>
            <a:r>
              <a:rPr lang="en-US" altLang="ko-KR" sz="2000" dirty="0"/>
              <a:t>&gt;, &lt;</a:t>
            </a:r>
            <a:r>
              <a:rPr lang="en-US" altLang="ko-KR" sz="2000" dirty="0" err="1"/>
              <a:t>tbody</a:t>
            </a:r>
            <a:r>
              <a:rPr lang="en-US" altLang="ko-KR" sz="2000" dirty="0"/>
              <a:t>&gt;, &lt;</a:t>
            </a:r>
            <a:r>
              <a:rPr lang="en-US" altLang="ko-KR" sz="2000" dirty="0" err="1"/>
              <a:t>tfoot</a:t>
            </a:r>
            <a:r>
              <a:rPr lang="en-US" altLang="ko-KR" sz="2000" dirty="0"/>
              <a:t>&gt;</a:t>
            </a:r>
            <a:r>
              <a:rPr lang="ko-KR" altLang="en-US" sz="2000" dirty="0"/>
              <a:t>은 여러 </a:t>
            </a:r>
            <a:r>
              <a:rPr lang="en-US" altLang="ko-KR" sz="2000" dirty="0"/>
              <a:t>&lt;</a:t>
            </a:r>
            <a:r>
              <a:rPr lang="en-US" altLang="ko-KR" sz="2000" dirty="0" err="1"/>
              <a:t>tr</a:t>
            </a:r>
            <a:r>
              <a:rPr lang="en-US" altLang="ko-KR" sz="2000" dirty="0"/>
              <a:t>&gt; </a:t>
            </a:r>
            <a:r>
              <a:rPr lang="ko-KR" altLang="en-US" sz="2000" dirty="0"/>
              <a:t>포함 가능</a:t>
            </a:r>
            <a:endParaRPr lang="en-US" altLang="ko-KR" sz="2000" dirty="0"/>
          </a:p>
          <a:p>
            <a:pPr lvl="1"/>
            <a:endParaRPr lang="ko-KR" altLang="en-US" sz="18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7BC2AEE-EFC3-4ECD-B515-E76E8F19E851}"/>
              </a:ext>
            </a:extLst>
          </p:cNvPr>
          <p:cNvSpPr/>
          <p:nvPr/>
        </p:nvSpPr>
        <p:spPr>
          <a:xfrm>
            <a:off x="3023961" y="4349303"/>
            <a:ext cx="604867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200" dirty="0"/>
              <a:t>	&lt;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 fontAlgn="base" latinLnBrk="0"/>
            <a:r>
              <a:rPr lang="en-US" altLang="ko-KR" sz="1200" dirty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en-US" sz="1200" dirty="0"/>
              <a:t>이름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&gt;HTML&lt;/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&gt;CSS&lt;/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 fontAlgn="base" latinLnBrk="0"/>
            <a:r>
              <a:rPr lang="en-US" altLang="ko-KR" sz="1200" dirty="0"/>
              <a:t>	&lt;/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 fontAlgn="base" latinLnBrk="0"/>
            <a:r>
              <a:rPr lang="en-US" altLang="ko-KR" sz="1200" dirty="0"/>
              <a:t>	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tr</a:t>
            </a:r>
            <a:r>
              <a:rPr lang="en-US" altLang="ko-KR" sz="1200" b="1" dirty="0"/>
              <a:t>&gt;&lt;td&gt;</a:t>
            </a:r>
            <a:r>
              <a:rPr lang="ko-KR" altLang="en-US" sz="1200" b="1" dirty="0"/>
              <a:t>황기태</a:t>
            </a:r>
            <a:r>
              <a:rPr lang="en-US" altLang="ko-KR" sz="1200" b="1" dirty="0"/>
              <a:t>&lt;/td&gt;&lt;td&gt;80&lt;/td&gt;&lt;td&gt;70&lt;/td&gt;&lt;/</a:t>
            </a:r>
            <a:r>
              <a:rPr lang="en-US" altLang="ko-KR" sz="1200" b="1" dirty="0" err="1"/>
              <a:t>tr</a:t>
            </a:r>
            <a:r>
              <a:rPr lang="en-US" altLang="ko-KR" sz="1200" b="1" dirty="0"/>
              <a:t>&gt;</a:t>
            </a:r>
          </a:p>
          <a:p>
            <a:pPr defTabSz="180000" fontAlgn="base" latinLnBrk="0"/>
            <a:r>
              <a:rPr lang="en-US" altLang="ko-KR" sz="1200" dirty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&gt;...&lt;/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 fontAlgn="base" latinLnBrk="0"/>
            <a:r>
              <a:rPr lang="en-US" altLang="ko-KR" sz="1200" dirty="0"/>
              <a:t>	&lt;/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행과 열 만들기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44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만들기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3B6FED-623B-4B76-84B2-2F791E3D174F}"/>
              </a:ext>
            </a:extLst>
          </p:cNvPr>
          <p:cNvSpPr/>
          <p:nvPr/>
        </p:nvSpPr>
        <p:spPr>
          <a:xfrm>
            <a:off x="2116636" y="1740298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구조를 가진 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295594E-F081-4185-891B-D188659FA3FB}"/>
              </a:ext>
            </a:extLst>
          </p:cNvPr>
          <p:cNvSpPr/>
          <p:nvPr/>
        </p:nvSpPr>
        <p:spPr>
          <a:xfrm>
            <a:off x="2728798" y="3036442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사각형 설명선 9">
            <a:extLst>
              <a:ext uri="{FF2B5EF4-FFF2-40B4-BE49-F238E27FC236}">
                <a16:creationId xmlns:a16="http://schemas.microsoft.com/office/drawing/2014/main" id="{4711896A-5EA7-49EA-89D1-37CF89D16DC8}"/>
              </a:ext>
            </a:extLst>
          </p:cNvPr>
          <p:cNvSpPr/>
          <p:nvPr/>
        </p:nvSpPr>
        <p:spPr>
          <a:xfrm>
            <a:off x="4312973" y="2964434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>
                <a:solidFill>
                  <a:schemeClr val="tx1"/>
                </a:solidFill>
              </a:rPr>
              <a:t>. 5</a:t>
            </a:r>
            <a:r>
              <a:rPr lang="ko-KR" altLang="en-US" sz="1000" dirty="0">
                <a:solidFill>
                  <a:schemeClr val="tx1"/>
                </a:solidFill>
              </a:rPr>
              <a:t>장의 </a:t>
            </a:r>
            <a:r>
              <a:rPr lang="en-US" altLang="ko-KR" sz="1000" dirty="0">
                <a:solidFill>
                  <a:schemeClr val="tx1"/>
                </a:solidFill>
              </a:rPr>
              <a:t>CSS3</a:t>
            </a:r>
            <a:r>
              <a:rPr lang="ko-KR" altLang="en-US" sz="1000" dirty="0">
                <a:solidFill>
                  <a:schemeClr val="tx1"/>
                </a:solidFill>
              </a:rPr>
              <a:t>로 표현하는 것이 바람직함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9105B2A-07A4-4E76-A5FE-ADD17051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80" y="2460378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23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2-17 </a:t>
            </a:r>
            <a:r>
              <a:rPr lang="ko-KR" altLang="en-US" dirty="0"/>
              <a:t>이미지를 가지는 표 만들기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5E35632-1225-4A5F-A5BC-C4066704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15" y="2632923"/>
            <a:ext cx="3058773" cy="2681888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E83CF32-A65A-4DD7-B156-F49C3386D035}"/>
              </a:ext>
            </a:extLst>
          </p:cNvPr>
          <p:cNvSpPr/>
          <p:nvPr/>
        </p:nvSpPr>
        <p:spPr>
          <a:xfrm>
            <a:off x="2575060" y="2270054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&lt;table&gt; </a:t>
            </a:r>
          </a:p>
          <a:p>
            <a:pPr defTabSz="180000"/>
            <a:r>
              <a:rPr lang="en-US" altLang="ko-KR" sz="1400" dirty="0"/>
              <a:t>	&lt;caption&gt;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err="1"/>
              <a:t>src</a:t>
            </a:r>
            <a:r>
              <a:rPr lang="en-US" altLang="ko-KR" sz="1400" b="1"/>
              <a:t>=“image/</a:t>
            </a:r>
            <a:r>
              <a:rPr lang="en-US" altLang="ko-KR" sz="1400" b="1" dirty="0"/>
              <a:t>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err="1"/>
              <a:t>src</a:t>
            </a:r>
            <a:r>
              <a:rPr lang="en-US" altLang="ko-KR" sz="1400" b="1"/>
              <a:t>=“image/</a:t>
            </a:r>
            <a:r>
              <a:rPr lang="en-US" altLang="ko-KR" sz="1400" b="1" dirty="0"/>
              <a:t>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err="1"/>
              <a:t>src</a:t>
            </a:r>
            <a:r>
              <a:rPr lang="en-US" altLang="ko-KR" sz="1400" b="1"/>
              <a:t>=“image/</a:t>
            </a:r>
            <a:r>
              <a:rPr lang="en-US" altLang="ko-KR" sz="1400" b="1" dirty="0"/>
              <a:t>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9FE2F9C-1974-473C-9EFA-BD25540111E3}"/>
              </a:ext>
            </a:extLst>
          </p:cNvPr>
          <p:cNvSpPr txBox="1"/>
          <p:nvPr/>
        </p:nvSpPr>
        <p:spPr>
          <a:xfrm>
            <a:off x="5127344" y="3360069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디폴트 굵기</a:t>
            </a:r>
            <a:r>
              <a:rPr lang="en-US" altLang="ko-KR" sz="900" dirty="0"/>
              <a:t>(0)</a:t>
            </a:r>
            <a:r>
              <a:rPr lang="ko-KR" altLang="en-US" sz="900" dirty="0"/>
              <a:t>로 하여 테두리 제거</a:t>
            </a:r>
            <a:r>
              <a:rPr lang="en-US" altLang="ko-KR" sz="900" dirty="0"/>
              <a:t>. </a:t>
            </a:r>
          </a:p>
          <a:p>
            <a:r>
              <a:rPr lang="ko-KR" altLang="en-US" sz="900" dirty="0"/>
              <a:t>굵기 조절은 </a:t>
            </a:r>
            <a:r>
              <a:rPr lang="en-US" altLang="ko-KR" sz="900" dirty="0"/>
              <a:t>CSS3</a:t>
            </a:r>
            <a:r>
              <a:rPr lang="ko-KR" altLang="en-US" sz="900" dirty="0"/>
              <a:t>로 하는 것이 </a:t>
            </a:r>
            <a:r>
              <a:rPr lang="ko-KR" altLang="en-US" sz="900" dirty="0" err="1"/>
              <a:t>바람직</a:t>
            </a:r>
            <a:r>
              <a:rPr lang="ko-KR" alt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52112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40267" y="6358422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하이퍼링크 만들기</a:t>
            </a:r>
            <a:r>
              <a:rPr lang="en-US" altLang="ko-KR" dirty="0"/>
              <a:t>, &lt;a&gt;</a:t>
            </a:r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662BB6BF-4725-401E-81DE-82A310576C8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23772" y="1846571"/>
            <a:ext cx="8153400" cy="237626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&lt;a&gt; </a:t>
            </a:r>
            <a:r>
              <a:rPr lang="ko-KR" altLang="en-US" sz="2000" dirty="0"/>
              <a:t>태그의 </a:t>
            </a:r>
            <a:r>
              <a:rPr lang="en-US" altLang="ko-KR" sz="2000" dirty="0" err="1"/>
              <a:t>href</a:t>
            </a:r>
            <a:r>
              <a:rPr lang="en-US" altLang="ko-KR" sz="2000" dirty="0"/>
              <a:t> </a:t>
            </a:r>
            <a:r>
              <a:rPr lang="ko-KR" altLang="en-US" sz="2000" dirty="0"/>
              <a:t>속성을 이용하여 하이퍼링크 작성</a:t>
            </a:r>
            <a:endParaRPr lang="en-US" altLang="ko-KR" sz="2000" dirty="0"/>
          </a:p>
          <a:p>
            <a:r>
              <a:rPr lang="ko-KR" altLang="en-US" sz="2000" dirty="0"/>
              <a:t>하이퍼링크</a:t>
            </a:r>
            <a:r>
              <a:rPr lang="en-US" altLang="ko-KR" sz="2000" dirty="0"/>
              <a:t>(hyperlink)</a:t>
            </a:r>
            <a:r>
              <a:rPr lang="ko-KR" altLang="en-US" sz="2000" dirty="0"/>
              <a:t>란</a:t>
            </a:r>
            <a:r>
              <a:rPr lang="en-US" altLang="ko-KR" sz="2000" dirty="0"/>
              <a:t>?</a:t>
            </a:r>
          </a:p>
          <a:p>
            <a:pPr lvl="1"/>
            <a:r>
              <a:rPr lang="ko-KR" altLang="en-US" sz="1800" dirty="0"/>
              <a:t>다른 </a:t>
            </a:r>
            <a:r>
              <a:rPr lang="en-US" altLang="ko-KR" sz="1800" dirty="0"/>
              <a:t>HTML </a:t>
            </a:r>
            <a:r>
              <a:rPr lang="ko-KR" altLang="en-US" sz="1800" dirty="0"/>
              <a:t>페이지의 연결 고리</a:t>
            </a:r>
            <a:endParaRPr lang="en-US" altLang="ko-KR" sz="1800" dirty="0"/>
          </a:p>
          <a:p>
            <a:pPr lvl="2"/>
            <a:r>
              <a:rPr lang="ko-KR" altLang="en-US" sz="1400" dirty="0"/>
              <a:t>같은 웹 사이트의 다른 </a:t>
            </a:r>
            <a:r>
              <a:rPr lang="en-US" altLang="ko-KR" sz="1400" dirty="0"/>
              <a:t>HTML </a:t>
            </a:r>
            <a:r>
              <a:rPr lang="ko-KR" altLang="en-US" sz="1400" dirty="0"/>
              <a:t>페이지</a:t>
            </a:r>
            <a:endParaRPr lang="en-US" altLang="ko-KR" sz="1400" dirty="0"/>
          </a:p>
          <a:p>
            <a:pPr lvl="2"/>
            <a:r>
              <a:rPr lang="ko-KR" altLang="en-US" sz="1400" dirty="0"/>
              <a:t>다른 웹 사이트의 </a:t>
            </a:r>
            <a:r>
              <a:rPr lang="en-US" altLang="ko-KR" sz="1400" dirty="0"/>
              <a:t>HTML </a:t>
            </a:r>
            <a:r>
              <a:rPr lang="ko-KR" altLang="en-US" sz="1400" dirty="0"/>
              <a:t>페이지 모두 연결 가능</a:t>
            </a:r>
          </a:p>
          <a:p>
            <a:pPr lvl="1"/>
            <a:r>
              <a:rPr lang="ko-KR" altLang="en-US" sz="1800" dirty="0"/>
              <a:t>하이퍼링크는 텍스트나 이미지로 작성</a:t>
            </a:r>
            <a:endParaRPr lang="en-US" altLang="ko-KR" sz="1800" dirty="0"/>
          </a:p>
          <a:p>
            <a:r>
              <a:rPr lang="ko-KR" altLang="en-US" sz="2000" dirty="0"/>
              <a:t>항해</a:t>
            </a:r>
            <a:endParaRPr lang="en-US" altLang="ko-KR" sz="2000" dirty="0"/>
          </a:p>
          <a:p>
            <a:pPr lvl="1"/>
            <a:r>
              <a:rPr lang="ko-KR" altLang="en-US" sz="1800" dirty="0"/>
              <a:t>하이퍼링크를 따라 다른 웹 페이지를 방문하는 것</a:t>
            </a:r>
            <a:endParaRPr lang="en-US" altLang="ko-KR" sz="1800" dirty="0"/>
          </a:p>
          <a:p>
            <a:endParaRPr lang="ko-KR" altLang="en-US" sz="20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6EAA070-4EF4-4F85-83CC-A155F92B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47" y="4510867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54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하이퍼링크 만들기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C8CE980D-8363-4984-B360-E3FFDC341A92}"/>
              </a:ext>
            </a:extLst>
          </p:cNvPr>
          <p:cNvSpPr txBox="1">
            <a:spLocks/>
          </p:cNvSpPr>
          <p:nvPr/>
        </p:nvSpPr>
        <p:spPr>
          <a:xfrm>
            <a:off x="2479548" y="1893218"/>
            <a:ext cx="8153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/>
              <a:t>&lt;a&gt; </a:t>
            </a:r>
            <a:r>
              <a:rPr lang="ko-KR" altLang="en-US" sz="2400"/>
              <a:t>태그의 </a:t>
            </a:r>
            <a:r>
              <a:rPr lang="en-US" altLang="ko-KR" sz="2400"/>
              <a:t>href </a:t>
            </a:r>
            <a:r>
              <a:rPr lang="ko-KR" altLang="en-US" sz="2400"/>
              <a:t>속성에 하이퍼링크 작성</a:t>
            </a:r>
            <a:endParaRPr lang="en-US" altLang="ko-KR" sz="2400"/>
          </a:p>
          <a:p>
            <a:pPr lvl="1"/>
            <a:r>
              <a:rPr lang="ko-KR" altLang="en-US" sz="2000"/>
              <a:t>같은 웹 사이트에 있는 웹 페이지 연결</a:t>
            </a:r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r>
              <a:rPr lang="ko-KR" altLang="en-US" sz="2000"/>
              <a:t>다른 웹 사이트의 웹 페이지 연결</a:t>
            </a:r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endParaRPr lang="en-US" altLang="ko-KR" sz="2400"/>
          </a:p>
          <a:p>
            <a:r>
              <a:rPr lang="ko-KR" altLang="en-US" sz="2400"/>
              <a:t>이미지 하이퍼링크 만들기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BB6478-1B0F-43C9-9819-2E44F5DC64ED}"/>
              </a:ext>
            </a:extLst>
          </p:cNvPr>
          <p:cNvSpPr/>
          <p:nvPr/>
        </p:nvSpPr>
        <p:spPr>
          <a:xfrm>
            <a:off x="3126532" y="2661362"/>
            <a:ext cx="6336704" cy="31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.&lt;/a&gt;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6AD7F79B-C2E6-4E1D-9D57-FF2528553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532" y="3646038"/>
            <a:ext cx="633670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2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5597464-8862-435C-9175-B8F9140FF3A7}"/>
              </a:ext>
            </a:extLst>
          </p:cNvPr>
          <p:cNvSpPr/>
          <p:nvPr/>
        </p:nvSpPr>
        <p:spPr>
          <a:xfrm>
            <a:off x="2818306" y="5284295"/>
            <a:ext cx="6644929" cy="836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2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0104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하이퍼링크 텍스트의 색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03A5CAD6-BC6C-4BDE-8802-67D6CD079F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61325" y="1625820"/>
            <a:ext cx="11226927" cy="5040560"/>
          </a:xfrm>
        </p:spPr>
        <p:txBody>
          <a:bodyPr/>
          <a:lstStyle/>
          <a:p>
            <a:r>
              <a:rPr lang="ko-KR" altLang="en-US" dirty="0"/>
              <a:t>하이퍼링크 텍스트의 색</a:t>
            </a:r>
            <a:endParaRPr lang="en-US" altLang="ko-KR" dirty="0"/>
          </a:p>
          <a:p>
            <a:pPr lvl="1"/>
            <a:r>
              <a:rPr lang="ko-KR" altLang="en-US" dirty="0"/>
              <a:t>링크 텍스트</a:t>
            </a:r>
            <a:r>
              <a:rPr lang="en-US" altLang="ko-KR" dirty="0"/>
              <a:t>(standard link)</a:t>
            </a:r>
            <a:r>
              <a:rPr lang="ko-KR" altLang="en-US" dirty="0"/>
              <a:t> 처음 색 </a:t>
            </a:r>
            <a:r>
              <a:rPr lang="en-US" altLang="ko-KR" dirty="0"/>
              <a:t>– </a:t>
            </a:r>
            <a:r>
              <a:rPr lang="ko-KR" altLang="en-US" dirty="0"/>
              <a:t>밑줄과 함께 </a:t>
            </a:r>
            <a:r>
              <a:rPr lang="en-US" altLang="ko-KR" dirty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/>
              <a:t>방문 후 링크</a:t>
            </a:r>
            <a:r>
              <a:rPr lang="en-US" altLang="ko-KR" dirty="0"/>
              <a:t>(visited link)</a:t>
            </a:r>
            <a:r>
              <a:rPr lang="ko-KR" altLang="en-US" dirty="0"/>
              <a:t> 색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/>
              <a:t>마우스로 링크를 누르고 있는 동안</a:t>
            </a:r>
            <a:r>
              <a:rPr lang="en-US" altLang="ko-KR" dirty="0"/>
              <a:t>(active link) – </a:t>
            </a:r>
            <a:r>
              <a:rPr lang="en-US" altLang="ko-KR" dirty="0">
                <a:solidFill>
                  <a:srgbClr val="FF0000"/>
                </a:solidFill>
              </a:rPr>
              <a:t>red</a:t>
            </a: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링크 색 변경 가능</a:t>
            </a:r>
            <a:endParaRPr lang="en-US" altLang="ko-KR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를 이용하여 링크 색 지정 가능 </a:t>
            </a:r>
          </a:p>
        </p:txBody>
      </p:sp>
    </p:spTree>
    <p:extLst>
      <p:ext uri="{BB962C8B-B14F-4D97-AF65-F5344CB8AC3E}">
        <p14:creationId xmlns:p14="http://schemas.microsoft.com/office/powerpoint/2010/main" val="9947700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만들기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448339E-445A-4248-A4A6-A56C93DD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602" y="1737638"/>
            <a:ext cx="2262031" cy="360139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FC75C7DF-3E0A-435A-8CAE-282FD8827FE7}"/>
              </a:ext>
            </a:extLst>
          </p:cNvPr>
          <p:cNvSpPr/>
          <p:nvPr/>
        </p:nvSpPr>
        <p:spPr>
          <a:xfrm>
            <a:off x="1988700" y="1756564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/>
              <a:t>	&lt;li&gt;&lt;a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href="http://www.etnews.com/"&gt;</a:t>
            </a:r>
          </a:p>
          <a:p>
            <a:pPr defTabSz="180000"/>
            <a:r>
              <a:rPr lang="en-US" altLang="ko-KR" sz="1200" b="1" dirty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it-IT" altLang="ko-KR" sz="1200" dirty="0"/>
              <a:t>	&lt;li&gt;&lt;a href="http://www.chosun.com"&gt;</a:t>
            </a:r>
          </a:p>
          <a:p>
            <a:pPr defTabSz="180000"/>
            <a:r>
              <a:rPr lang="en-US" altLang="ko-KR" sz="1200" dirty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="ex2-17.html"</a:t>
            </a:r>
            <a:r>
              <a:rPr lang="en-US" altLang="ko-KR" sz="1200" dirty="0"/>
              <a:t>&gt;</a:t>
            </a:r>
            <a:r>
              <a:rPr lang="ko-KR" altLang="en-US" sz="1200" dirty="0"/>
              <a:t>예제 </a:t>
            </a:r>
            <a:r>
              <a:rPr lang="en-US" altLang="ko-KR" sz="1200" dirty="0"/>
              <a:t>2-17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2" name="모서리가 둥근 사각형 설명선 11">
            <a:extLst>
              <a:ext uri="{FF2B5EF4-FFF2-40B4-BE49-F238E27FC236}">
                <a16:creationId xmlns:a16="http://schemas.microsoft.com/office/drawing/2014/main" id="{AF334298-E4F4-406C-8944-1B034534A17E}"/>
              </a:ext>
            </a:extLst>
          </p:cNvPr>
          <p:cNvSpPr/>
          <p:nvPr/>
        </p:nvSpPr>
        <p:spPr>
          <a:xfrm>
            <a:off x="8459865" y="3442115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링크  클릭</a:t>
            </a:r>
          </a:p>
        </p:txBody>
      </p:sp>
      <p:sp>
        <p:nvSpPr>
          <p:cNvPr id="53" name="자유형 6">
            <a:extLst>
              <a:ext uri="{FF2B5EF4-FFF2-40B4-BE49-F238E27FC236}">
                <a16:creationId xmlns:a16="http://schemas.microsoft.com/office/drawing/2014/main" id="{FFFBB319-66FC-400D-AF8D-6EB4A70122CF}"/>
              </a:ext>
            </a:extLst>
          </p:cNvPr>
          <p:cNvSpPr/>
          <p:nvPr/>
        </p:nvSpPr>
        <p:spPr>
          <a:xfrm>
            <a:off x="7645420" y="3576845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A6F9AC-0FDA-41E3-95BD-83AF4342E584}"/>
              </a:ext>
            </a:extLst>
          </p:cNvPr>
          <p:cNvSpPr txBox="1"/>
          <p:nvPr/>
        </p:nvSpPr>
        <p:spPr>
          <a:xfrm>
            <a:off x="6225926" y="5371224"/>
            <a:ext cx="1584176" cy="442674"/>
          </a:xfrm>
          <a:prstGeom prst="wedgeRoundRectCallout">
            <a:avLst>
              <a:gd name="adj1" fmla="val 23342"/>
              <a:gd name="adj2" fmla="val -92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사이트의 다른 페이지로 이동하는 링크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4CD4156-99DD-48A4-B75B-90AAF2BA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21" y="4334491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4717" y="-5738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웹 브라우저의 종류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F65A83-96E2-463D-9B6A-0EC600592DA4}"/>
              </a:ext>
            </a:extLst>
          </p:cNvPr>
          <p:cNvGrpSpPr/>
          <p:nvPr/>
        </p:nvGrpSpPr>
        <p:grpSpPr>
          <a:xfrm>
            <a:off x="1804111" y="1577861"/>
            <a:ext cx="7722338" cy="5109609"/>
            <a:chOff x="478651" y="1484106"/>
            <a:chExt cx="7722338" cy="5109609"/>
          </a:xfrm>
        </p:grpSpPr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2AEC6725-F0A1-4FDB-B18A-3F5FEB215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580" y="1484106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">
              <a:extLst>
                <a:ext uri="{FF2B5EF4-FFF2-40B4-BE49-F238E27FC236}">
                  <a16:creationId xmlns:a16="http://schemas.microsoft.com/office/drawing/2014/main" id="{560F318A-41EC-4E29-87F8-7C94C1D78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4149080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">
              <a:extLst>
                <a:ext uri="{FF2B5EF4-FFF2-40B4-BE49-F238E27FC236}">
                  <a16:creationId xmlns:a16="http://schemas.microsoft.com/office/drawing/2014/main" id="{7DAF5BC4-620D-4DCB-93CC-3B04DD2AD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020" y="4154208"/>
              <a:ext cx="2636789" cy="239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5">
              <a:extLst>
                <a:ext uri="{FF2B5EF4-FFF2-40B4-BE49-F238E27FC236}">
                  <a16:creationId xmlns:a16="http://schemas.microsoft.com/office/drawing/2014/main" id="{495CA329-D74F-4EA8-8B10-6F2944B55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484106"/>
              <a:ext cx="2764893" cy="2364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6">
              <a:extLst>
                <a:ext uri="{FF2B5EF4-FFF2-40B4-BE49-F238E27FC236}">
                  <a16:creationId xmlns:a16="http://schemas.microsoft.com/office/drawing/2014/main" id="{62B14FF5-F96D-4AB5-A6BB-00987FEFD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70" y="4154208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7">
              <a:extLst>
                <a:ext uri="{FF2B5EF4-FFF2-40B4-BE49-F238E27FC236}">
                  <a16:creationId xmlns:a16="http://schemas.microsoft.com/office/drawing/2014/main" id="{69077978-EBBA-4CFC-B486-BE1AD4AE2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193" y="1485423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B36E66A0-81B5-4F48-BEC4-12230D711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092" y="4168835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9">
              <a:extLst>
                <a:ext uri="{FF2B5EF4-FFF2-40B4-BE49-F238E27FC236}">
                  <a16:creationId xmlns:a16="http://schemas.microsoft.com/office/drawing/2014/main" id="{2935FEE5-B818-4147-94FF-879D375E3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25" y="1485423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162D76-2732-44A0-9E05-0184F940E1AF}"/>
                </a:ext>
              </a:extLst>
            </p:cNvPr>
            <p:cNvSpPr txBox="1"/>
            <p:nvPr/>
          </p:nvSpPr>
          <p:spPr>
            <a:xfrm>
              <a:off x="478651" y="2287896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인터넷</a:t>
              </a:r>
              <a:endParaRPr lang="en-US" altLang="ko-KR" sz="1000" dirty="0"/>
            </a:p>
            <a:p>
              <a:r>
                <a:rPr lang="ko-KR" altLang="en-US" sz="1000" dirty="0" err="1"/>
                <a:t>익스플로러</a:t>
              </a:r>
              <a:endParaRPr lang="ko-KR" altLang="en-US" sz="10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1ADE96-30AC-4BEF-BF46-2AC1088B8DF7}"/>
                </a:ext>
              </a:extLst>
            </p:cNvPr>
            <p:cNvSpPr txBox="1"/>
            <p:nvPr/>
          </p:nvSpPr>
          <p:spPr>
            <a:xfrm>
              <a:off x="4841477" y="207357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오페라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09F7347-A558-4C4D-976E-A5686833EF3F}"/>
                </a:ext>
              </a:extLst>
            </p:cNvPr>
            <p:cNvSpPr txBox="1"/>
            <p:nvPr/>
          </p:nvSpPr>
          <p:spPr>
            <a:xfrm>
              <a:off x="482993" y="490170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파이어폭스</a:t>
              </a:r>
              <a:endParaRPr lang="ko-KR" altLang="en-US" sz="10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26AB39C-2867-4E1E-A699-9779A506511A}"/>
                </a:ext>
              </a:extLst>
            </p:cNvPr>
            <p:cNvSpPr txBox="1"/>
            <p:nvPr/>
          </p:nvSpPr>
          <p:spPr>
            <a:xfrm>
              <a:off x="4878942" y="47497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크롬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2326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 앵커 만들기 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C6F66A28-C8B7-4D05-8B19-59B01ECD58D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30375" y="1866002"/>
            <a:ext cx="8153400" cy="5040560"/>
          </a:xfrm>
        </p:spPr>
        <p:txBody>
          <a:bodyPr/>
          <a:lstStyle/>
          <a:p>
            <a:r>
              <a:rPr lang="ko-KR" altLang="en-US" sz="2400" dirty="0"/>
              <a:t>앵커</a:t>
            </a:r>
            <a:r>
              <a:rPr lang="en-US" altLang="ko-KR" sz="2400" dirty="0"/>
              <a:t>?</a:t>
            </a:r>
          </a:p>
          <a:p>
            <a:pPr lvl="1"/>
            <a:r>
              <a:rPr lang="en-US" altLang="ko-KR" sz="2000" dirty="0"/>
              <a:t>HTML </a:t>
            </a:r>
            <a:r>
              <a:rPr lang="ko-KR" altLang="en-US" sz="2000" dirty="0"/>
              <a:t>페이지 내의 특정 위치</a:t>
            </a:r>
            <a:endParaRPr lang="en-US" altLang="ko-KR" sz="2000" dirty="0"/>
          </a:p>
          <a:p>
            <a:pPr lvl="1"/>
            <a:r>
              <a:rPr lang="en-US" altLang="ko-KR" sz="2000" dirty="0"/>
              <a:t>&lt;a id=“</a:t>
            </a:r>
            <a:r>
              <a:rPr lang="ko-KR" altLang="en-US" sz="2000" dirty="0"/>
              <a:t>앵커이름</a:t>
            </a:r>
            <a:r>
              <a:rPr lang="en-US" altLang="ko-KR" sz="2000" dirty="0"/>
              <a:t>”&gt;</a:t>
            </a:r>
            <a:r>
              <a:rPr lang="ko-KR" altLang="en-US" sz="2000" dirty="0"/>
              <a:t>으로 앵커 생성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C8134B-AB1F-4E62-AD66-CB7631169E04}"/>
              </a:ext>
            </a:extLst>
          </p:cNvPr>
          <p:cNvSpPr/>
          <p:nvPr/>
        </p:nvSpPr>
        <p:spPr>
          <a:xfrm>
            <a:off x="2821375" y="3450178"/>
            <a:ext cx="3875356" cy="17743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600" dirty="0">
                <a:latin typeface="+mj-ea"/>
                <a:ea typeface="+mj-ea"/>
              </a:rPr>
              <a:t>&lt;a </a:t>
            </a:r>
            <a:r>
              <a:rPr lang="en-US" altLang="ko-KR" sz="1600" b="1" dirty="0" err="1">
                <a:latin typeface="+mj-ea"/>
                <a:ea typeface="+mj-ea"/>
              </a:rPr>
              <a:t>href</a:t>
            </a:r>
            <a:r>
              <a:rPr lang="en-US" altLang="ko-KR" sz="1600" b="1" dirty="0">
                <a:latin typeface="+mj-ea"/>
                <a:ea typeface="+mj-ea"/>
              </a:rPr>
              <a:t>=“#chap1”</a:t>
            </a:r>
            <a:r>
              <a:rPr lang="en-US" altLang="ko-KR" sz="1600" dirty="0">
                <a:latin typeface="+mj-ea"/>
                <a:ea typeface="+mj-ea"/>
              </a:rPr>
              <a:t>&gt;</a:t>
            </a:r>
            <a:r>
              <a:rPr lang="ko-KR" altLang="en-US" sz="1600" dirty="0">
                <a:latin typeface="+mj-ea"/>
                <a:ea typeface="+mj-ea"/>
              </a:rPr>
              <a:t>서론으로 가기</a:t>
            </a:r>
            <a:r>
              <a:rPr lang="en-US" altLang="ko-KR" sz="1600" dirty="0">
                <a:latin typeface="+mj-ea"/>
                <a:ea typeface="+mj-ea"/>
              </a:rPr>
              <a:t>&lt;/a&gt;</a:t>
            </a:r>
          </a:p>
        </p:txBody>
      </p:sp>
      <p:sp>
        <p:nvSpPr>
          <p:cNvPr id="64" name="모서리가 둥근 사각형 설명선 5">
            <a:extLst>
              <a:ext uri="{FF2B5EF4-FFF2-40B4-BE49-F238E27FC236}">
                <a16:creationId xmlns:a16="http://schemas.microsoft.com/office/drawing/2014/main" id="{2C5ECD0D-56CE-4DA2-A05A-7981DF02C6C4}"/>
              </a:ext>
            </a:extLst>
          </p:cNvPr>
          <p:cNvSpPr/>
          <p:nvPr/>
        </p:nvSpPr>
        <p:spPr>
          <a:xfrm>
            <a:off x="7293853" y="3522186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900" dirty="0">
                <a:solidFill>
                  <a:schemeClr val="tx1"/>
                </a:solidFill>
              </a:rPr>
              <a:t>chap1 </a:t>
            </a:r>
            <a:r>
              <a:rPr lang="ko-KR" altLang="en-US" sz="900" dirty="0">
                <a:solidFill>
                  <a:schemeClr val="tx1"/>
                </a:solidFill>
              </a:rPr>
              <a:t>앵커</a:t>
            </a:r>
          </a:p>
        </p:txBody>
      </p:sp>
      <p:sp>
        <p:nvSpPr>
          <p:cNvPr id="65" name="모서리가 둥근 사각형 설명선 6">
            <a:extLst>
              <a:ext uri="{FF2B5EF4-FFF2-40B4-BE49-F238E27FC236}">
                <a16:creationId xmlns:a16="http://schemas.microsoft.com/office/drawing/2014/main" id="{B228EDD2-2D9C-4C17-A3D1-10B38BF6C00E}"/>
              </a:ext>
            </a:extLst>
          </p:cNvPr>
          <p:cNvSpPr/>
          <p:nvPr/>
        </p:nvSpPr>
        <p:spPr>
          <a:xfrm>
            <a:off x="7274141" y="5034354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900" dirty="0">
                <a:solidFill>
                  <a:schemeClr val="tx1"/>
                </a:solidFill>
              </a:rPr>
              <a:t>클릭하면</a:t>
            </a:r>
            <a:r>
              <a:rPr lang="en-US" altLang="ko-KR" sz="900" dirty="0">
                <a:solidFill>
                  <a:schemeClr val="tx1"/>
                </a:solidFill>
              </a:rPr>
              <a:t> chap1 </a:t>
            </a:r>
            <a:r>
              <a:rPr lang="ko-KR" altLang="en-US" sz="900" dirty="0">
                <a:solidFill>
                  <a:schemeClr val="tx1"/>
                </a:solidFill>
              </a:rPr>
              <a:t>앵커 위치로 이동시키는 하이퍼링크</a:t>
            </a:r>
          </a:p>
        </p:txBody>
      </p:sp>
    </p:spTree>
    <p:extLst>
      <p:ext uri="{BB962C8B-B14F-4D97-AF65-F5344CB8AC3E}">
        <p14:creationId xmlns:p14="http://schemas.microsoft.com/office/powerpoint/2010/main" val="2562903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 앵커 만들기 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963825-2F61-42B3-BE25-B7A0886A358F}"/>
              </a:ext>
            </a:extLst>
          </p:cNvPr>
          <p:cNvGrpSpPr/>
          <p:nvPr/>
        </p:nvGrpSpPr>
        <p:grpSpPr>
          <a:xfrm>
            <a:off x="4293903" y="1190658"/>
            <a:ext cx="4967344" cy="4392488"/>
            <a:chOff x="2411759" y="-387424"/>
            <a:chExt cx="5382638" cy="4937741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71173FC-6BBD-45CE-A3CA-668524AE5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52" name="자유형 6">
              <a:extLst>
                <a:ext uri="{FF2B5EF4-FFF2-40B4-BE49-F238E27FC236}">
                  <a16:creationId xmlns:a16="http://schemas.microsoft.com/office/drawing/2014/main" id="{D1B15DA0-733A-4153-A1FF-681D00F861CC}"/>
                </a:ext>
              </a:extLst>
            </p:cNvPr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D3C9E60-D68C-4A96-9FD0-A22FDA3CF1AC}"/>
              </a:ext>
            </a:extLst>
          </p:cNvPr>
          <p:cNvSpPr txBox="1"/>
          <p:nvPr/>
        </p:nvSpPr>
        <p:spPr>
          <a:xfrm>
            <a:off x="4410151" y="4569923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3B8F6A-9A18-470C-80E6-AD3AFE4A3063}"/>
              </a:ext>
            </a:extLst>
          </p:cNvPr>
          <p:cNvSpPr txBox="1"/>
          <p:nvPr/>
        </p:nvSpPr>
        <p:spPr>
          <a:xfrm>
            <a:off x="4166642" y="6042613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  <p:sp>
        <p:nvSpPr>
          <p:cNvPr id="55" name="모서리가 둥근 사각형 설명선 14">
            <a:extLst>
              <a:ext uri="{FF2B5EF4-FFF2-40B4-BE49-F238E27FC236}">
                <a16:creationId xmlns:a16="http://schemas.microsoft.com/office/drawing/2014/main" id="{2AEE98DD-BFA4-4884-A93E-FC6EF2D538C0}"/>
              </a:ext>
            </a:extLst>
          </p:cNvPr>
          <p:cNvSpPr/>
          <p:nvPr/>
        </p:nvSpPr>
        <p:spPr>
          <a:xfrm>
            <a:off x="6614914" y="6063727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id="intro"</a:t>
            </a:r>
            <a:r>
              <a:rPr lang="en-US" altLang="ko-KR" sz="1000" dirty="0"/>
              <a:t>&gt;1 Introduction&lt;/h3&gt;</a:t>
            </a:r>
          </a:p>
        </p:txBody>
      </p:sp>
      <p:sp>
        <p:nvSpPr>
          <p:cNvPr id="56" name="모서리가 둥근 사각형 설명선 15">
            <a:extLst>
              <a:ext uri="{FF2B5EF4-FFF2-40B4-BE49-F238E27FC236}">
                <a16:creationId xmlns:a16="http://schemas.microsoft.com/office/drawing/2014/main" id="{2638EB27-3973-4B12-A3FE-A22AB20EA41C}"/>
              </a:ext>
            </a:extLst>
          </p:cNvPr>
          <p:cNvSpPr/>
          <p:nvPr/>
        </p:nvSpPr>
        <p:spPr>
          <a:xfrm>
            <a:off x="6580107" y="4647041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>
                <a:solidFill>
                  <a:srgbClr val="C00000"/>
                </a:solidFill>
              </a:rPr>
              <a:t>="#intro"</a:t>
            </a:r>
            <a:r>
              <a:rPr lang="en-US" altLang="ko-KR" sz="1000" dirty="0"/>
              <a:t>&gt;1 Introduction&lt;/a&gt;</a:t>
            </a:r>
            <a:endParaRPr lang="ko-KR" altLang="en-US" sz="1000" dirty="0"/>
          </a:p>
        </p:txBody>
      </p:sp>
      <p:sp>
        <p:nvSpPr>
          <p:cNvPr id="57" name="자유형 16">
            <a:extLst>
              <a:ext uri="{FF2B5EF4-FFF2-40B4-BE49-F238E27FC236}">
                <a16:creationId xmlns:a16="http://schemas.microsoft.com/office/drawing/2014/main" id="{F0532DCE-CFC4-41F9-BA2E-E03BF732E356}"/>
              </a:ext>
            </a:extLst>
          </p:cNvPr>
          <p:cNvSpPr/>
          <p:nvPr/>
        </p:nvSpPr>
        <p:spPr>
          <a:xfrm>
            <a:off x="4814666" y="4794487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642B123-15AD-4F41-83C3-30E1EA0ABA81}"/>
              </a:ext>
            </a:extLst>
          </p:cNvPr>
          <p:cNvSpPr txBox="1">
            <a:spLocks/>
          </p:cNvSpPr>
          <p:nvPr/>
        </p:nvSpPr>
        <p:spPr>
          <a:xfrm>
            <a:off x="2079497" y="1806681"/>
            <a:ext cx="1911477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/>
              <a:t>동일 페이지 내 앵커와 링크 사례</a:t>
            </a:r>
          </a:p>
        </p:txBody>
      </p:sp>
    </p:spTree>
    <p:extLst>
      <p:ext uri="{BB962C8B-B14F-4D97-AF65-F5344CB8AC3E}">
        <p14:creationId xmlns:p14="http://schemas.microsoft.com/office/powerpoint/2010/main" val="24799304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2–20 </a:t>
            </a:r>
            <a:r>
              <a:rPr lang="ko-KR" altLang="en-US" dirty="0"/>
              <a:t>앵커로 이동하는 링크 만들기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29DDAD7D-E344-4312-BCAA-CC2C4007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32" y="1347242"/>
            <a:ext cx="2579299" cy="3035543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B78F1D2-A5F9-4206-AF5A-A39594288700}"/>
              </a:ext>
            </a:extLst>
          </p:cNvPr>
          <p:cNvSpPr/>
          <p:nvPr/>
        </p:nvSpPr>
        <p:spPr>
          <a:xfrm>
            <a:off x="22120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/>
              <a:t>	&lt;li&gt;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8DB6C97-ED2F-46DE-A277-1FEC7DA8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60" y="3424767"/>
            <a:ext cx="2566382" cy="3312854"/>
          </a:xfrm>
          <a:prstGeom prst="rect">
            <a:avLst/>
          </a:prstGeom>
        </p:spPr>
      </p:pic>
      <p:sp>
        <p:nvSpPr>
          <p:cNvPr id="62" name="타원 61">
            <a:extLst>
              <a:ext uri="{FF2B5EF4-FFF2-40B4-BE49-F238E27FC236}">
                <a16:creationId xmlns:a16="http://schemas.microsoft.com/office/drawing/2014/main" id="{625C7815-CCE3-4545-B694-DEF1C4D060D7}"/>
              </a:ext>
            </a:extLst>
          </p:cNvPr>
          <p:cNvSpPr/>
          <p:nvPr/>
        </p:nvSpPr>
        <p:spPr>
          <a:xfrm>
            <a:off x="67059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E1C64E-18B7-42BF-B7D2-1E76736E059F}"/>
              </a:ext>
            </a:extLst>
          </p:cNvPr>
          <p:cNvSpPr txBox="1"/>
          <p:nvPr/>
        </p:nvSpPr>
        <p:spPr>
          <a:xfrm>
            <a:off x="65370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 위치로 이동</a:t>
            </a:r>
          </a:p>
        </p:txBody>
      </p:sp>
      <p:sp>
        <p:nvSpPr>
          <p:cNvPr id="64" name="자유형 8">
            <a:extLst>
              <a:ext uri="{FF2B5EF4-FFF2-40B4-BE49-F238E27FC236}">
                <a16:creationId xmlns:a16="http://schemas.microsoft.com/office/drawing/2014/main" id="{4AC8A744-9B75-44F7-99DA-2885221C420E}"/>
              </a:ext>
            </a:extLst>
          </p:cNvPr>
          <p:cNvSpPr/>
          <p:nvPr/>
        </p:nvSpPr>
        <p:spPr>
          <a:xfrm>
            <a:off x="74656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55DA212-F1D1-4A0D-BB38-90E864C6ED0E}"/>
              </a:ext>
            </a:extLst>
          </p:cNvPr>
          <p:cNvSpPr txBox="1"/>
          <p:nvPr/>
        </p:nvSpPr>
        <p:spPr>
          <a:xfrm>
            <a:off x="55238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FFAA26-305E-49F5-86B8-6806240D4943}"/>
              </a:ext>
            </a:extLst>
          </p:cNvPr>
          <p:cNvSpPr txBox="1"/>
          <p:nvPr/>
        </p:nvSpPr>
        <p:spPr>
          <a:xfrm>
            <a:off x="16463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</p:spTree>
    <p:extLst>
      <p:ext uri="{BB962C8B-B14F-4D97-AF65-F5344CB8AC3E}">
        <p14:creationId xmlns:p14="http://schemas.microsoft.com/office/powerpoint/2010/main" val="34234415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73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2-21 </a:t>
            </a:r>
            <a:r>
              <a:rPr lang="ko-KR" altLang="en-US" dirty="0"/>
              <a:t>파일 다운로드 링크 만들기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F24D4A5-5213-4E33-90AD-63DDAB7A3BA4}"/>
              </a:ext>
            </a:extLst>
          </p:cNvPr>
          <p:cNvSpPr/>
          <p:nvPr/>
        </p:nvSpPr>
        <p:spPr>
          <a:xfrm>
            <a:off x="2676172" y="1528185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&gt;mp3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F3F7525-3D02-4909-8091-A10F42998BC8}"/>
              </a:ext>
            </a:extLst>
          </p:cNvPr>
          <p:cNvGrpSpPr/>
          <p:nvPr/>
        </p:nvGrpSpPr>
        <p:grpSpPr>
          <a:xfrm>
            <a:off x="5052436" y="3832441"/>
            <a:ext cx="5109964" cy="2919979"/>
            <a:chOff x="2134366" y="3757170"/>
            <a:chExt cx="5109964" cy="2919979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039130B-0C64-4199-922E-B43E002B4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53" name="자유형 8">
              <a:extLst>
                <a:ext uri="{FF2B5EF4-FFF2-40B4-BE49-F238E27FC236}">
                  <a16:creationId xmlns:a16="http://schemas.microsoft.com/office/drawing/2014/main" id="{2F9BA7EE-47DA-4F7A-A182-B08237FDE5A3}"/>
                </a:ext>
              </a:extLst>
            </p:cNvPr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72AD0C-721F-499F-9AA6-FB2234FA9FE8}"/>
                </a:ext>
              </a:extLst>
            </p:cNvPr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링크 클릭 시 이미지 파일 다운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6038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인라인 프레임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내용 개체 틀 3">
            <a:extLst>
              <a:ext uri="{FF2B5EF4-FFF2-40B4-BE49-F238E27FC236}">
                <a16:creationId xmlns:a16="http://schemas.microsoft.com/office/drawing/2014/main" id="{90955DA4-ED1F-4C4C-9BAF-CB017F1CEA2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72845" y="1403826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인라인</a:t>
            </a:r>
            <a:r>
              <a:rPr lang="ko-KR" altLang="en-US" sz="2000" dirty="0"/>
              <a:t> 프레임 만들기</a:t>
            </a:r>
            <a:r>
              <a:rPr lang="en-US" altLang="ko-KR" sz="2000" dirty="0"/>
              <a:t>, &lt;iframe&gt;</a:t>
            </a:r>
          </a:p>
          <a:p>
            <a:endParaRPr lang="en-US" altLang="ko-KR" sz="300" dirty="0"/>
          </a:p>
          <a:p>
            <a:pPr lvl="1"/>
            <a:r>
              <a:rPr lang="en-US" altLang="ko-KR" sz="1800" dirty="0"/>
              <a:t>HTML </a:t>
            </a:r>
            <a:r>
              <a:rPr lang="ko-KR" altLang="en-US" sz="1800" dirty="0"/>
              <a:t>페이지 내에 </a:t>
            </a:r>
            <a:r>
              <a:rPr lang="en-US" altLang="ko-KR" sz="1800" dirty="0"/>
              <a:t>HTML </a:t>
            </a:r>
            <a:r>
              <a:rPr lang="ko-KR" altLang="en-US" sz="1800" dirty="0"/>
              <a:t>페이지 삽입</a:t>
            </a:r>
            <a:endParaRPr lang="en-US" altLang="ko-KR" sz="1800" dirty="0"/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) 200x150 </a:t>
            </a:r>
            <a:r>
              <a:rPr lang="ko-KR" altLang="en-US" sz="1600" dirty="0"/>
              <a:t>크기의 </a:t>
            </a:r>
            <a:r>
              <a:rPr lang="ko-KR" altLang="en-US" sz="1600" dirty="0" err="1"/>
              <a:t>인라인</a:t>
            </a:r>
            <a:r>
              <a:rPr lang="ko-KR" altLang="en-US" sz="1600" dirty="0"/>
              <a:t> 프레임에 </a:t>
            </a:r>
            <a:r>
              <a:rPr lang="en-US" altLang="ko-KR" sz="1600" dirty="0"/>
              <a:t>iframe.html</a:t>
            </a:r>
            <a:r>
              <a:rPr lang="ko-KR" altLang="en-US" sz="1600" dirty="0"/>
              <a:t> 출력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938009C-1644-48DE-BBCA-0D5C23310B0D}"/>
              </a:ext>
            </a:extLst>
          </p:cNvPr>
          <p:cNvSpPr/>
          <p:nvPr/>
        </p:nvSpPr>
        <p:spPr>
          <a:xfrm>
            <a:off x="3223885" y="2627962"/>
            <a:ext cx="5040560" cy="836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DCF203C-FC24-4B56-BE93-406824ED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97" y="3780090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55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2-22 2</a:t>
            </a:r>
            <a:r>
              <a:rPr lang="ko-KR" altLang="en-US" dirty="0"/>
              <a:t>개의 인라인 프레임을 가진 웹 페이지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520AA13-DBDC-4906-9E92-EA4E9A20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626" y="1793025"/>
            <a:ext cx="3450113" cy="2565601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F7FCD0-9697-485B-962A-0D203BB92158}"/>
              </a:ext>
            </a:extLst>
          </p:cNvPr>
          <p:cNvSpPr/>
          <p:nvPr/>
        </p:nvSpPr>
        <p:spPr>
          <a:xfrm>
            <a:off x="2124506" y="1862023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가지는 웹 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가집니다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 width="200" height="150"&gt;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width="200" height="100"&gt;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BB16FB-99F4-43A4-B857-FA5A451C90D0}"/>
              </a:ext>
            </a:extLst>
          </p:cNvPr>
          <p:cNvSpPr txBox="1"/>
          <p:nvPr/>
        </p:nvSpPr>
        <p:spPr>
          <a:xfrm>
            <a:off x="2124506" y="1568318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ex2-22.html</a:t>
            </a:r>
            <a:endParaRPr lang="ko-KR" altLang="en-US" sz="12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D3989E-A03B-4BA2-82C5-760C349249F3}"/>
              </a:ext>
            </a:extLst>
          </p:cNvPr>
          <p:cNvSpPr/>
          <p:nvPr/>
        </p:nvSpPr>
        <p:spPr>
          <a:xfrm>
            <a:off x="2733750" y="4868724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F4F06F7-3D1C-4369-9A50-39D47BB46AC2}"/>
              </a:ext>
            </a:extLst>
          </p:cNvPr>
          <p:cNvSpPr/>
          <p:nvPr/>
        </p:nvSpPr>
        <p:spPr>
          <a:xfrm>
            <a:off x="6459438" y="4872904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EEE849-F695-48FC-85BD-D4E829CF29C7}"/>
              </a:ext>
            </a:extLst>
          </p:cNvPr>
          <p:cNvSpPr txBox="1"/>
          <p:nvPr/>
        </p:nvSpPr>
        <p:spPr>
          <a:xfrm>
            <a:off x="3849533" y="4592951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iframe1.html</a:t>
            </a:r>
            <a:endParaRPr lang="ko-KR" altLang="en-US" sz="12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1FD998-7653-41A1-A95C-D9D99D302CCD}"/>
              </a:ext>
            </a:extLst>
          </p:cNvPr>
          <p:cNvSpPr txBox="1"/>
          <p:nvPr/>
        </p:nvSpPr>
        <p:spPr>
          <a:xfrm>
            <a:off x="7538807" y="4592951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iframe2.html</a:t>
            </a:r>
            <a:endParaRPr lang="ko-KR" altLang="en-US" sz="1200" b="1" dirty="0"/>
          </a:p>
        </p:txBody>
      </p:sp>
      <p:sp>
        <p:nvSpPr>
          <p:cNvPr id="60" name="자유형 7">
            <a:extLst>
              <a:ext uri="{FF2B5EF4-FFF2-40B4-BE49-F238E27FC236}">
                <a16:creationId xmlns:a16="http://schemas.microsoft.com/office/drawing/2014/main" id="{43B23A7C-AE9C-4131-B91D-18E523E6D773}"/>
              </a:ext>
            </a:extLst>
          </p:cNvPr>
          <p:cNvSpPr/>
          <p:nvPr/>
        </p:nvSpPr>
        <p:spPr>
          <a:xfrm>
            <a:off x="5449764" y="3766185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16">
            <a:extLst>
              <a:ext uri="{FF2B5EF4-FFF2-40B4-BE49-F238E27FC236}">
                <a16:creationId xmlns:a16="http://schemas.microsoft.com/office/drawing/2014/main" id="{4249075F-0345-4556-AD06-383B28280F75}"/>
              </a:ext>
            </a:extLst>
          </p:cNvPr>
          <p:cNvSpPr/>
          <p:nvPr/>
        </p:nvSpPr>
        <p:spPr>
          <a:xfrm>
            <a:off x="8826012" y="3808388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74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76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인라인</a:t>
            </a:r>
            <a:r>
              <a:rPr lang="en-US" altLang="ko-KR" dirty="0"/>
              <a:t> </a:t>
            </a:r>
            <a:r>
              <a:rPr lang="ko-KR" altLang="en-US" dirty="0"/>
              <a:t>프레임에 출력할 문서를 </a:t>
            </a:r>
            <a:r>
              <a:rPr lang="en-US" altLang="ko-KR" dirty="0" err="1"/>
              <a:t>srcdoc</a:t>
            </a:r>
            <a:r>
              <a:rPr lang="en-US" altLang="ko-KR" dirty="0"/>
              <a:t> </a:t>
            </a:r>
            <a:r>
              <a:rPr lang="ko-KR" altLang="en-US" dirty="0"/>
              <a:t>속성으로 만들기 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B1BA972-2440-40AC-A0A7-B051590933CA}"/>
              </a:ext>
            </a:extLst>
          </p:cNvPr>
          <p:cNvSpPr/>
          <p:nvPr/>
        </p:nvSpPr>
        <p:spPr>
          <a:xfrm>
            <a:off x="3309420" y="2461224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srcdoc</a:t>
            </a:r>
            <a:r>
              <a:rPr lang="en-US" altLang="ko-KR" sz="1200" b="1" dirty="0"/>
              <a:t>="&lt;html&gt;&lt;head&gt;&lt;/head&gt;</a:t>
            </a:r>
          </a:p>
          <a:p>
            <a:pPr defTabSz="180000"/>
            <a:r>
              <a:rPr lang="en-US" altLang="ko-KR" sz="1200" b="1" dirty="0"/>
              <a:t>						&lt;body&gt;hello&lt;/body&gt;&lt;/html&gt;"</a:t>
            </a:r>
          </a:p>
          <a:p>
            <a:pPr defTabSz="180000"/>
            <a:r>
              <a:rPr lang="en-US" altLang="ko-KR" sz="1200" dirty="0"/>
              <a:t>&gt;&lt;/iframe&gt;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4340B57-9B49-49A2-A24B-DC06DAE6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868" y="2662305"/>
            <a:ext cx="1984450" cy="1906161"/>
          </a:xfrm>
          <a:prstGeom prst="rect">
            <a:avLst/>
          </a:prstGeom>
        </p:spPr>
      </p:pic>
      <p:sp>
        <p:nvSpPr>
          <p:cNvPr id="57" name="자유형 7">
            <a:extLst>
              <a:ext uri="{FF2B5EF4-FFF2-40B4-BE49-F238E27FC236}">
                <a16:creationId xmlns:a16="http://schemas.microsoft.com/office/drawing/2014/main" id="{782D113B-3390-45BD-8745-C5A2533F07F4}"/>
              </a:ext>
            </a:extLst>
          </p:cNvPr>
          <p:cNvSpPr/>
          <p:nvPr/>
        </p:nvSpPr>
        <p:spPr>
          <a:xfrm>
            <a:off x="3063905" y="3875710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866DC1-45A8-45D4-B9D9-6F03075F8037}"/>
              </a:ext>
            </a:extLst>
          </p:cNvPr>
          <p:cNvSpPr txBox="1"/>
          <p:nvPr/>
        </p:nvSpPr>
        <p:spPr>
          <a:xfrm>
            <a:off x="2649934" y="5090951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속성이 있으면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속성은 무시됨</a:t>
            </a:r>
          </a:p>
        </p:txBody>
      </p:sp>
      <p:sp>
        <p:nvSpPr>
          <p:cNvPr id="63" name="자유형 4">
            <a:extLst>
              <a:ext uri="{FF2B5EF4-FFF2-40B4-BE49-F238E27FC236}">
                <a16:creationId xmlns:a16="http://schemas.microsoft.com/office/drawing/2014/main" id="{1EAC323B-2E28-4D63-8A55-AAECC4A0501F}"/>
              </a:ext>
            </a:extLst>
          </p:cNvPr>
          <p:cNvSpPr/>
          <p:nvPr/>
        </p:nvSpPr>
        <p:spPr>
          <a:xfrm>
            <a:off x="5320879" y="3985809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417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77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2-23&lt;iframe&gt;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개의 신문 사이트 내장하기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EFA3E2-0DE8-4C95-8949-C41C5C6C0720}"/>
              </a:ext>
            </a:extLst>
          </p:cNvPr>
          <p:cNvSpPr/>
          <p:nvPr/>
        </p:nvSpPr>
        <p:spPr>
          <a:xfrm>
            <a:off x="2729800" y="1589312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width="300" height="300"&gt;&lt;/iframe&gt;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="http://www.mk.co.kr" width="300" height="300"&gt;&lt;/iframe&gt;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43DCB21-8D46-4EDC-98D7-239C2FA4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23" y="3212320"/>
            <a:ext cx="4680520" cy="348956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B26D8B6-EAA1-435D-BD95-148B2F9CD71F}"/>
              </a:ext>
            </a:extLst>
          </p:cNvPr>
          <p:cNvSpPr txBox="1"/>
          <p:nvPr/>
        </p:nvSpPr>
        <p:spPr>
          <a:xfrm>
            <a:off x="4273135" y="4683548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9F765B-096C-4346-95E8-7874C0F47443}"/>
              </a:ext>
            </a:extLst>
          </p:cNvPr>
          <p:cNvSpPr txBox="1"/>
          <p:nvPr/>
        </p:nvSpPr>
        <p:spPr>
          <a:xfrm>
            <a:off x="9601727" y="4979438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691512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78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브라우저 윈도우와 인라인 프레임의 계층 관계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E938D52C-8D48-4093-BE70-FA8431AA674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4555" y="1438796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인라인</a:t>
            </a:r>
            <a:r>
              <a:rPr lang="ko-KR" altLang="en-US" sz="2000" dirty="0"/>
              <a:t> 프레임 윈도우의 이름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브라우저 윈도우와 </a:t>
            </a:r>
            <a:r>
              <a:rPr lang="ko-KR" altLang="en-US" sz="2000" dirty="0" err="1"/>
              <a:t>인라인</a:t>
            </a:r>
            <a:r>
              <a:rPr lang="ko-KR" altLang="en-US" sz="2000" dirty="0"/>
              <a:t> 프레임의 계층 관계</a:t>
            </a:r>
            <a:endParaRPr lang="en-US" altLang="ko-KR" sz="2000" dirty="0"/>
          </a:p>
          <a:p>
            <a:pPr lvl="1"/>
            <a:r>
              <a:rPr lang="ko-KR" altLang="en-US" sz="1800" dirty="0"/>
              <a:t>브라우저 윈도우와 프레임 윈도우는 부모 자식 관계</a:t>
            </a:r>
            <a:endParaRPr lang="en-US" altLang="ko-KR" sz="1800" dirty="0"/>
          </a:p>
          <a:p>
            <a:pPr lvl="1"/>
            <a:r>
              <a:rPr lang="ko-KR" altLang="en-US" sz="1800" dirty="0"/>
              <a:t>윈도우 사이의 계층 관계를 나타내는 용어</a:t>
            </a:r>
            <a:endParaRPr lang="en-US" altLang="ko-KR" sz="1800" dirty="0"/>
          </a:p>
          <a:p>
            <a:pPr lvl="2"/>
            <a:r>
              <a:rPr lang="en-US" altLang="ko-KR" sz="1600" dirty="0"/>
              <a:t>parent </a:t>
            </a:r>
            <a:r>
              <a:rPr lang="ko-KR" altLang="en-US" sz="1600" dirty="0"/>
              <a:t>윈도우 </a:t>
            </a:r>
            <a:r>
              <a:rPr lang="en-US" altLang="ko-KR" sz="1600" dirty="0"/>
              <a:t>- </a:t>
            </a:r>
            <a:r>
              <a:rPr lang="ko-KR" altLang="en-US" sz="1600" dirty="0"/>
              <a:t>부모 윈도우</a:t>
            </a:r>
          </a:p>
          <a:p>
            <a:pPr lvl="2"/>
            <a:r>
              <a:rPr lang="en-US" altLang="ko-KR" sz="1600" dirty="0"/>
              <a:t>child </a:t>
            </a:r>
            <a:r>
              <a:rPr lang="ko-KR" altLang="en-US" sz="1600" dirty="0"/>
              <a:t>윈도우 </a:t>
            </a:r>
            <a:r>
              <a:rPr lang="en-US" altLang="ko-KR" sz="1600" dirty="0"/>
              <a:t>- </a:t>
            </a:r>
            <a:r>
              <a:rPr lang="ko-KR" altLang="en-US" sz="1600" dirty="0"/>
              <a:t>부모 윈도우</a:t>
            </a:r>
          </a:p>
          <a:p>
            <a:pPr lvl="2"/>
            <a:r>
              <a:rPr lang="en-US" altLang="ko-KR" sz="1600" dirty="0"/>
              <a:t>top </a:t>
            </a:r>
            <a:r>
              <a:rPr lang="ko-KR" altLang="en-US" sz="1600" dirty="0"/>
              <a:t>윈도우 </a:t>
            </a:r>
            <a:r>
              <a:rPr lang="en-US" altLang="ko-KR" sz="1600" dirty="0"/>
              <a:t>- </a:t>
            </a:r>
            <a:r>
              <a:rPr lang="ko-KR" altLang="en-US" sz="1600" dirty="0"/>
              <a:t>최상위 브라우저 윈도우</a:t>
            </a:r>
            <a:endParaRPr lang="en-US" altLang="ko-KR" sz="1600" dirty="0"/>
          </a:p>
          <a:p>
            <a:pPr lvl="1"/>
            <a:r>
              <a:rPr lang="ko-KR" altLang="en-US" sz="1800" dirty="0"/>
              <a:t>다음 슬라이드에서</a:t>
            </a:r>
            <a:endParaRPr lang="en-US" altLang="ko-KR" sz="1800" dirty="0"/>
          </a:p>
          <a:p>
            <a:pPr lvl="2"/>
            <a:r>
              <a:rPr lang="en-US" altLang="ko-KR" sz="1600" dirty="0"/>
              <a:t>left, right </a:t>
            </a:r>
            <a:r>
              <a:rPr lang="ko-KR" altLang="en-US" sz="1600" dirty="0"/>
              <a:t>프레임의 </a:t>
            </a:r>
            <a:r>
              <a:rPr lang="en-US" altLang="ko-KR" sz="1600" dirty="0"/>
              <a:t>parent </a:t>
            </a:r>
            <a:r>
              <a:rPr lang="ko-KR" altLang="en-US" sz="1600" dirty="0"/>
              <a:t>윈도우 </a:t>
            </a:r>
            <a:r>
              <a:rPr lang="en-US" altLang="ko-KR" sz="1600" dirty="0"/>
              <a:t>: </a:t>
            </a:r>
            <a:r>
              <a:rPr lang="ko-KR" altLang="en-US" sz="1600" dirty="0"/>
              <a:t>브라우저 윈도우</a:t>
            </a:r>
          </a:p>
          <a:p>
            <a:pPr lvl="2"/>
            <a:r>
              <a:rPr lang="en-US" altLang="ko-KR" sz="1600" dirty="0"/>
              <a:t>upper, lower </a:t>
            </a:r>
            <a:r>
              <a:rPr lang="ko-KR" altLang="en-US" sz="1600" dirty="0"/>
              <a:t>프레임의 </a:t>
            </a:r>
            <a:r>
              <a:rPr lang="en-US" altLang="ko-KR" sz="1600" dirty="0"/>
              <a:t>parent </a:t>
            </a:r>
            <a:r>
              <a:rPr lang="ko-KR" altLang="en-US" sz="1600" dirty="0"/>
              <a:t>윈도우 </a:t>
            </a:r>
            <a:r>
              <a:rPr lang="en-US" altLang="ko-KR" sz="1600" dirty="0"/>
              <a:t>: right </a:t>
            </a:r>
            <a:r>
              <a:rPr lang="ko-KR" altLang="en-US" sz="1600" dirty="0"/>
              <a:t>윈도우</a:t>
            </a:r>
          </a:p>
          <a:p>
            <a:pPr lvl="2"/>
            <a:r>
              <a:rPr lang="en-US" altLang="ko-KR" sz="1600" dirty="0"/>
              <a:t>left, right, upper, lower </a:t>
            </a:r>
            <a:r>
              <a:rPr lang="ko-KR" altLang="en-US" sz="1600" dirty="0"/>
              <a:t>프레임의 </a:t>
            </a:r>
            <a:r>
              <a:rPr lang="en-US" altLang="ko-KR" sz="1600" dirty="0"/>
              <a:t>top </a:t>
            </a:r>
            <a:r>
              <a:rPr lang="ko-KR" altLang="en-US" sz="1600" dirty="0"/>
              <a:t>윈도우 </a:t>
            </a:r>
            <a:r>
              <a:rPr lang="en-US" altLang="ko-KR" sz="1600" dirty="0"/>
              <a:t>: </a:t>
            </a:r>
            <a:r>
              <a:rPr lang="ko-KR" altLang="en-US" sz="1600" dirty="0"/>
              <a:t>브라우저 윈도우</a:t>
            </a:r>
          </a:p>
          <a:p>
            <a:pPr lvl="3"/>
            <a:endParaRPr lang="ko-KR" altLang="en-US" sz="1400" dirty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4806656-C656-48D7-861F-69B11A41158D}"/>
              </a:ext>
            </a:extLst>
          </p:cNvPr>
          <p:cNvSpPr/>
          <p:nvPr/>
        </p:nvSpPr>
        <p:spPr>
          <a:xfrm>
            <a:off x="2203507" y="1942852"/>
            <a:ext cx="6264696" cy="35772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93441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79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브라우저 윈도우와 인라인 프레임의 계층 관계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2727BD8-7E7D-460A-B8C1-598FD0251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38" y="3478950"/>
            <a:ext cx="4651414" cy="2998050"/>
          </a:xfrm>
          <a:prstGeom prst="rect">
            <a:avLst/>
          </a:prstGeom>
        </p:spPr>
      </p:pic>
      <p:sp>
        <p:nvSpPr>
          <p:cNvPr id="51" name="슬라이드 번호 개체 틀 3">
            <a:extLst>
              <a:ext uri="{FF2B5EF4-FFF2-40B4-BE49-F238E27FC236}">
                <a16:creationId xmlns:a16="http://schemas.microsoft.com/office/drawing/2014/main" id="{1B045E25-46E9-43B7-BA5F-9D9D2BDE114F}"/>
              </a:ext>
            </a:extLst>
          </p:cNvPr>
          <p:cNvSpPr txBox="1">
            <a:spLocks/>
          </p:cNvSpPr>
          <p:nvPr/>
        </p:nvSpPr>
        <p:spPr>
          <a:xfrm>
            <a:off x="1357316" y="7224154"/>
            <a:ext cx="5334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52" name="자유형 8">
            <a:extLst>
              <a:ext uri="{FF2B5EF4-FFF2-40B4-BE49-F238E27FC236}">
                <a16:creationId xmlns:a16="http://schemas.microsoft.com/office/drawing/2014/main" id="{ACF4A0D7-CA0A-435B-89F5-2442DF988B6E}"/>
              </a:ext>
            </a:extLst>
          </p:cNvPr>
          <p:cNvSpPr/>
          <p:nvPr/>
        </p:nvSpPr>
        <p:spPr>
          <a:xfrm>
            <a:off x="1587461" y="3926947"/>
            <a:ext cx="4651414" cy="2646451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D3F209-4B6D-4DBC-8ED1-F57520F71453}"/>
              </a:ext>
            </a:extLst>
          </p:cNvPr>
          <p:cNvSpPr txBox="1"/>
          <p:nvPr/>
        </p:nvSpPr>
        <p:spPr>
          <a:xfrm>
            <a:off x="718432" y="4785529"/>
            <a:ext cx="576144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left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8F244D-7ACF-4DED-A265-A1200F94AEDE}"/>
              </a:ext>
            </a:extLst>
          </p:cNvPr>
          <p:cNvSpPr txBox="1"/>
          <p:nvPr/>
        </p:nvSpPr>
        <p:spPr>
          <a:xfrm>
            <a:off x="6320949" y="4175176"/>
            <a:ext cx="704034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right</a:t>
            </a:r>
            <a:endParaRPr lang="ko-KR" altLang="en-US" sz="105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91A0FA-16C9-47B2-83B5-77EFF3D57005}"/>
              </a:ext>
            </a:extLst>
          </p:cNvPr>
          <p:cNvSpPr txBox="1"/>
          <p:nvPr/>
        </p:nvSpPr>
        <p:spPr>
          <a:xfrm>
            <a:off x="6510803" y="5171269"/>
            <a:ext cx="751424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upper</a:t>
            </a:r>
            <a:endParaRPr lang="ko-KR" altLang="en-US" sz="10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28FA15-C35E-4AF1-AF93-5BC688790FAE}"/>
              </a:ext>
            </a:extLst>
          </p:cNvPr>
          <p:cNvSpPr txBox="1"/>
          <p:nvPr/>
        </p:nvSpPr>
        <p:spPr>
          <a:xfrm>
            <a:off x="6661864" y="5864252"/>
            <a:ext cx="770812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lower</a:t>
            </a:r>
            <a:endParaRPr lang="ko-KR" altLang="en-US" sz="105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CADE5E9-1E44-4ADD-BEDD-23FF2D6C9A15}"/>
              </a:ext>
            </a:extLst>
          </p:cNvPr>
          <p:cNvSpPr/>
          <p:nvPr/>
        </p:nvSpPr>
        <p:spPr>
          <a:xfrm>
            <a:off x="2184900" y="1313634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/>
              <a:t>name= "left" </a:t>
            </a:r>
          </a:p>
          <a:p>
            <a:pPr defTabSz="180000"/>
            <a:r>
              <a:rPr lang="en-US" altLang="ko-KR" sz="1000" dirty="0"/>
              <a:t>				width="100" height="500"&gt;&lt;/iframe&gt;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"right"</a:t>
            </a:r>
          </a:p>
          <a:p>
            <a:pPr defTabSz="180000"/>
            <a:r>
              <a:rPr lang="en-US" altLang="ko-KR" sz="1000" dirty="0"/>
              <a:t>				width="400" height="500"&gt;&lt;/iframe&gt;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449F26F-BBD1-4EEC-A9E6-B73D047216E9}"/>
              </a:ext>
            </a:extLst>
          </p:cNvPr>
          <p:cNvSpPr/>
          <p:nvPr/>
        </p:nvSpPr>
        <p:spPr>
          <a:xfrm>
            <a:off x="5835221" y="1313185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27964C7-2D97-491A-803D-6D83AA8AE3AA}"/>
              </a:ext>
            </a:extLst>
          </p:cNvPr>
          <p:cNvGrpSpPr/>
          <p:nvPr/>
        </p:nvGrpSpPr>
        <p:grpSpPr>
          <a:xfrm>
            <a:off x="7605941" y="3672894"/>
            <a:ext cx="4765994" cy="2516501"/>
            <a:chOff x="4636000" y="2670048"/>
            <a:chExt cx="3358295" cy="3330176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9C64FE3-7ACE-4325-B9E4-EDDF31A1DF14}"/>
                </a:ext>
              </a:extLst>
            </p:cNvPr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30583B6-FAEA-456A-97AC-DD856898EBA8}"/>
                </a:ext>
              </a:extLst>
            </p:cNvPr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DB88EF2-A537-4667-9EFE-179E27F6A923}"/>
                </a:ext>
              </a:extLst>
            </p:cNvPr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E648331-968C-4373-B052-4A8056DC9A78}"/>
                </a:ext>
              </a:extLst>
            </p:cNvPr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E894369-CE74-4EFD-ABAE-0A1CA25CC64F}"/>
                </a:ext>
              </a:extLst>
            </p:cNvPr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cxnSp>
          <p:nvCxnSpPr>
            <p:cNvPr id="66" name="꺾인 연결선 26">
              <a:extLst>
                <a:ext uri="{FF2B5EF4-FFF2-40B4-BE49-F238E27FC236}">
                  <a16:creationId xmlns:a16="http://schemas.microsoft.com/office/drawing/2014/main" id="{1C1AB436-AA9A-466A-8D41-16E332D9740F}"/>
                </a:ext>
              </a:extLst>
            </p:cNvPr>
            <p:cNvCxnSpPr>
              <a:stCxn id="61" idx="2"/>
              <a:endCxn id="63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꺾인 연결선 28">
              <a:extLst>
                <a:ext uri="{FF2B5EF4-FFF2-40B4-BE49-F238E27FC236}">
                  <a16:creationId xmlns:a16="http://schemas.microsoft.com/office/drawing/2014/main" id="{D353AF9D-260D-4394-94E5-0DB9DBD3C9D9}"/>
                </a:ext>
              </a:extLst>
            </p:cNvPr>
            <p:cNvCxnSpPr>
              <a:stCxn id="61" idx="2"/>
              <a:endCxn id="62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꺾인 연결선 1023">
              <a:extLst>
                <a:ext uri="{FF2B5EF4-FFF2-40B4-BE49-F238E27FC236}">
                  <a16:creationId xmlns:a16="http://schemas.microsoft.com/office/drawing/2014/main" id="{EA71C4DF-1DF3-49BD-8290-F8134F0733D4}"/>
                </a:ext>
              </a:extLst>
            </p:cNvPr>
            <p:cNvCxnSpPr>
              <a:stCxn id="63" idx="2"/>
              <a:endCxn id="64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1027">
              <a:extLst>
                <a:ext uri="{FF2B5EF4-FFF2-40B4-BE49-F238E27FC236}">
                  <a16:creationId xmlns:a16="http://schemas.microsoft.com/office/drawing/2014/main" id="{5380C345-5BA4-4A3F-9C84-E24FF1E72E70}"/>
                </a:ext>
              </a:extLst>
            </p:cNvPr>
            <p:cNvCxnSpPr>
              <a:stCxn id="63" idx="2"/>
              <a:endCxn id="65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자유형 1046">
              <a:extLst>
                <a:ext uri="{FF2B5EF4-FFF2-40B4-BE49-F238E27FC236}">
                  <a16:creationId xmlns:a16="http://schemas.microsoft.com/office/drawing/2014/main" id="{907F4030-8DB6-44E3-A5F6-6DABD635C67C}"/>
                </a:ext>
              </a:extLst>
            </p:cNvPr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F6BE8A9-ACEB-4386-A58C-9D9A305092A0}"/>
                </a:ext>
              </a:extLst>
            </p:cNvPr>
            <p:cNvSpPr txBox="1"/>
            <p:nvPr/>
          </p:nvSpPr>
          <p:spPr>
            <a:xfrm>
              <a:off x="6582121" y="3249840"/>
              <a:ext cx="56938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DB128F-8498-42C1-B84C-907A254C8951}"/>
                </a:ext>
              </a:extLst>
            </p:cNvPr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73" name="자유형 57">
              <a:extLst>
                <a:ext uri="{FF2B5EF4-FFF2-40B4-BE49-F238E27FC236}">
                  <a16:creationId xmlns:a16="http://schemas.microsoft.com/office/drawing/2014/main" id="{70CCA8B8-E629-4030-89E0-91672F417D75}"/>
                </a:ext>
              </a:extLst>
            </p:cNvPr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307A7C7-72C7-4746-A014-398F57BE9897}"/>
                </a:ext>
              </a:extLst>
            </p:cNvPr>
            <p:cNvSpPr txBox="1"/>
            <p:nvPr/>
          </p:nvSpPr>
          <p:spPr>
            <a:xfrm>
              <a:off x="7100475" y="4524783"/>
              <a:ext cx="56938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75" name="자유형 1049">
              <a:extLst>
                <a:ext uri="{FF2B5EF4-FFF2-40B4-BE49-F238E27FC236}">
                  <a16:creationId xmlns:a16="http://schemas.microsoft.com/office/drawing/2014/main" id="{8B1C0321-6599-4D99-A776-D3F1168F10CA}"/>
                </a:ext>
              </a:extLst>
            </p:cNvPr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1FA4E84-81C4-42AD-AC3A-110292B8B392}"/>
                </a:ext>
              </a:extLst>
            </p:cNvPr>
            <p:cNvSpPr txBox="1"/>
            <p:nvPr/>
          </p:nvSpPr>
          <p:spPr>
            <a:xfrm>
              <a:off x="7424908" y="2670048"/>
              <a:ext cx="56938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19DBBF4-3679-4B91-8C6C-E736948836EB}"/>
                </a:ext>
              </a:extLst>
            </p:cNvPr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</p:grpSp>
      <p:sp>
        <p:nvSpPr>
          <p:cNvPr id="78" name="자유형 1050">
            <a:extLst>
              <a:ext uri="{FF2B5EF4-FFF2-40B4-BE49-F238E27FC236}">
                <a16:creationId xmlns:a16="http://schemas.microsoft.com/office/drawing/2014/main" id="{AE2149EF-D9EB-4BC8-967C-6573F0070035}"/>
              </a:ext>
            </a:extLst>
          </p:cNvPr>
          <p:cNvSpPr/>
          <p:nvPr/>
        </p:nvSpPr>
        <p:spPr>
          <a:xfrm>
            <a:off x="2564040" y="4161148"/>
            <a:ext cx="3378164" cy="2297402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81922A-739C-471A-8204-41AD17BCBEFA}"/>
              </a:ext>
            </a:extLst>
          </p:cNvPr>
          <p:cNvSpPr txBox="1"/>
          <p:nvPr/>
        </p:nvSpPr>
        <p:spPr>
          <a:xfrm>
            <a:off x="461393" y="3995865"/>
            <a:ext cx="1056233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/>
              <a:t>브라우저</a:t>
            </a:r>
            <a:endParaRPr lang="ko-KR" altLang="en-US" sz="105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11ACB78-110F-4D5C-A2B5-CB01222B72FC}"/>
              </a:ext>
            </a:extLst>
          </p:cNvPr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rightframe.html</a:t>
            </a:r>
            <a:endParaRPr lang="ko-KR" altLang="en-US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BEBBECC-0AED-4902-B174-1986DC239441}"/>
              </a:ext>
            </a:extLst>
          </p:cNvPr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fig2-04.html</a:t>
            </a:r>
            <a:endParaRPr lang="ko-KR" altLang="en-US" sz="1000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25CFB7B-F450-4101-AE35-5941B85E18FB}"/>
              </a:ext>
            </a:extLst>
          </p:cNvPr>
          <p:cNvCxnSpPr>
            <a:cxnSpLocks/>
            <a:stCxn id="58" idx="2"/>
            <a:endCxn id="52" idx="2"/>
          </p:cNvCxnSpPr>
          <p:nvPr/>
        </p:nvCxnSpPr>
        <p:spPr>
          <a:xfrm flipH="1">
            <a:off x="3641932" y="3252626"/>
            <a:ext cx="227677" cy="68610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자유형 1053">
            <a:extLst>
              <a:ext uri="{FF2B5EF4-FFF2-40B4-BE49-F238E27FC236}">
                <a16:creationId xmlns:a16="http://schemas.microsoft.com/office/drawing/2014/main" id="{3A3668DC-6DA2-4E39-AF10-9D7D56B15BF1}"/>
              </a:ext>
            </a:extLst>
          </p:cNvPr>
          <p:cNvSpPr/>
          <p:nvPr/>
        </p:nvSpPr>
        <p:spPr>
          <a:xfrm>
            <a:off x="4697185" y="3093552"/>
            <a:ext cx="1596754" cy="800935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자유형 1">
            <a:extLst>
              <a:ext uri="{FF2B5EF4-FFF2-40B4-BE49-F238E27FC236}">
                <a16:creationId xmlns:a16="http://schemas.microsoft.com/office/drawing/2014/main" id="{115D4BC3-9921-4930-A14A-424E21DC0966}"/>
              </a:ext>
            </a:extLst>
          </p:cNvPr>
          <p:cNvSpPr/>
          <p:nvPr/>
        </p:nvSpPr>
        <p:spPr>
          <a:xfrm>
            <a:off x="2652323" y="4402991"/>
            <a:ext cx="3165651" cy="856490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 37">
            <a:extLst>
              <a:ext uri="{FF2B5EF4-FFF2-40B4-BE49-F238E27FC236}">
                <a16:creationId xmlns:a16="http://schemas.microsoft.com/office/drawing/2014/main" id="{54A1CA42-D51E-42D6-BE17-D8446B72966F}"/>
              </a:ext>
            </a:extLst>
          </p:cNvPr>
          <p:cNvSpPr/>
          <p:nvPr/>
        </p:nvSpPr>
        <p:spPr>
          <a:xfrm>
            <a:off x="2681097" y="5401694"/>
            <a:ext cx="3155174" cy="933417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 2">
            <a:extLst>
              <a:ext uri="{FF2B5EF4-FFF2-40B4-BE49-F238E27FC236}">
                <a16:creationId xmlns:a16="http://schemas.microsoft.com/office/drawing/2014/main" id="{86F48008-15B2-46FB-A37A-07342511E7FB}"/>
              </a:ext>
            </a:extLst>
          </p:cNvPr>
          <p:cNvSpPr/>
          <p:nvPr/>
        </p:nvSpPr>
        <p:spPr>
          <a:xfrm>
            <a:off x="1676184" y="4149473"/>
            <a:ext cx="835713" cy="2252787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1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4717" y="-5738"/>
            <a:ext cx="4977598" cy="550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 브라우저의 역사</a:t>
            </a:r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4627DB4-AFDB-4B1A-8DD6-BB48C7B6B937}"/>
              </a:ext>
            </a:extLst>
          </p:cNvPr>
          <p:cNvGrpSpPr/>
          <p:nvPr/>
        </p:nvGrpSpPr>
        <p:grpSpPr>
          <a:xfrm>
            <a:off x="3033322" y="1763057"/>
            <a:ext cx="5951165" cy="4722081"/>
            <a:chOff x="936854" y="548680"/>
            <a:chExt cx="7523578" cy="6073009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5622AD3-7618-43A5-8A8F-E6DBFA1A4E4B}"/>
                </a:ext>
              </a:extLst>
            </p:cNvPr>
            <p:cNvCxnSpPr/>
            <p:nvPr/>
          </p:nvCxnSpPr>
          <p:spPr>
            <a:xfrm>
              <a:off x="1400574" y="6324467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67D72D2-1004-465E-B2EA-F526FEFB2299}"/>
                </a:ext>
              </a:extLst>
            </p:cNvPr>
            <p:cNvCxnSpPr>
              <a:stCxn id="94" idx="3"/>
            </p:cNvCxnSpPr>
            <p:nvPr/>
          </p:nvCxnSpPr>
          <p:spPr>
            <a:xfrm flipV="1">
              <a:off x="1429297" y="5493430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43400C2-730A-4309-B98E-13EFCB928F2B}"/>
                </a:ext>
              </a:extLst>
            </p:cNvPr>
            <p:cNvCxnSpPr>
              <a:stCxn id="92" idx="3"/>
            </p:cNvCxnSpPr>
            <p:nvPr/>
          </p:nvCxnSpPr>
          <p:spPr>
            <a:xfrm flipV="1">
              <a:off x="1429297" y="4783326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700E86E-17A7-474E-A645-FBFD0F25DB64}"/>
                </a:ext>
              </a:extLst>
            </p:cNvPr>
            <p:cNvCxnSpPr>
              <a:stCxn id="89" idx="3"/>
            </p:cNvCxnSpPr>
            <p:nvPr/>
          </p:nvCxnSpPr>
          <p:spPr>
            <a:xfrm flipV="1">
              <a:off x="1429297" y="4348046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9F86E3C4-C0C7-48BA-82CC-CCE0B60B2F6D}"/>
                </a:ext>
              </a:extLst>
            </p:cNvPr>
            <p:cNvCxnSpPr>
              <a:stCxn id="86" idx="3"/>
            </p:cNvCxnSpPr>
            <p:nvPr/>
          </p:nvCxnSpPr>
          <p:spPr>
            <a:xfrm flipV="1">
              <a:off x="1429297" y="3539746"/>
              <a:ext cx="7031135" cy="20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01E86B5-6363-4B06-B439-3ADDE5D9CEE8}"/>
                </a:ext>
              </a:extLst>
            </p:cNvPr>
            <p:cNvCxnSpPr>
              <a:stCxn id="84" idx="3"/>
            </p:cNvCxnSpPr>
            <p:nvPr/>
          </p:nvCxnSpPr>
          <p:spPr>
            <a:xfrm flipV="1">
              <a:off x="1429297" y="2829828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2D34927-C26C-4A68-A188-22534F9F33B3}"/>
                </a:ext>
              </a:extLst>
            </p:cNvPr>
            <p:cNvCxnSpPr>
              <a:stCxn id="82" idx="3"/>
            </p:cNvCxnSpPr>
            <p:nvPr/>
          </p:nvCxnSpPr>
          <p:spPr>
            <a:xfrm flipV="1">
              <a:off x="1429297" y="2430514"/>
              <a:ext cx="7021684" cy="1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3D50A1E-D204-439E-B2A5-68EF1CF60031}"/>
                </a:ext>
              </a:extLst>
            </p:cNvPr>
            <p:cNvCxnSpPr>
              <a:stCxn id="79" idx="3"/>
            </p:cNvCxnSpPr>
            <p:nvPr/>
          </p:nvCxnSpPr>
          <p:spPr>
            <a:xfrm>
              <a:off x="1429297" y="2028387"/>
              <a:ext cx="7021684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1F1157C-3AE0-4CDC-BE44-C0E312CC7D07}"/>
                </a:ext>
              </a:extLst>
            </p:cNvPr>
            <p:cNvCxnSpPr>
              <a:stCxn id="77" idx="3"/>
            </p:cNvCxnSpPr>
            <p:nvPr/>
          </p:nvCxnSpPr>
          <p:spPr>
            <a:xfrm>
              <a:off x="1429297" y="1612209"/>
              <a:ext cx="7021684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968D31C-FF26-4AB6-B007-A05DDA7BADC6}"/>
                </a:ext>
              </a:extLst>
            </p:cNvPr>
            <p:cNvCxnSpPr/>
            <p:nvPr/>
          </p:nvCxnSpPr>
          <p:spPr>
            <a:xfrm>
              <a:off x="1400574" y="566206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10A720-AA1E-4B3B-8205-F2F19BEB5A70}"/>
                </a:ext>
              </a:extLst>
            </p:cNvPr>
            <p:cNvSpPr txBox="1"/>
            <p:nvPr/>
          </p:nvSpPr>
          <p:spPr>
            <a:xfrm>
              <a:off x="936854" y="5486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1990</a:t>
              </a:r>
              <a:endParaRPr lang="ko-KR" altLang="en-US" sz="11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522A933-3D4D-4E9A-A97B-6DC2F0F3164F}"/>
                </a:ext>
              </a:extLst>
            </p:cNvPr>
            <p:cNvSpPr txBox="1"/>
            <p:nvPr/>
          </p:nvSpPr>
          <p:spPr>
            <a:xfrm>
              <a:off x="1447061" y="580580"/>
              <a:ext cx="134675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WORLDWIDEWEB</a:t>
              </a:r>
              <a:endParaRPr lang="ko-KR" altLang="en-US" sz="11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49FE754-F853-4F55-B6ED-B75511B9A616}"/>
                </a:ext>
              </a:extLst>
            </p:cNvPr>
            <p:cNvSpPr txBox="1"/>
            <p:nvPr/>
          </p:nvSpPr>
          <p:spPr>
            <a:xfrm>
              <a:off x="1817211" y="1052736"/>
              <a:ext cx="60364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Nexus</a:t>
              </a:r>
              <a:endParaRPr lang="ko-KR" altLang="en-US" sz="1100" dirty="0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82A1C32D-5570-4DCF-9A1F-31AF0E05D1D8}"/>
                </a:ext>
              </a:extLst>
            </p:cNvPr>
            <p:cNvCxnSpPr>
              <a:stCxn id="74" idx="2"/>
              <a:endCxn id="75" idx="0"/>
            </p:cNvCxnSpPr>
            <p:nvPr/>
          </p:nvCxnSpPr>
          <p:spPr>
            <a:xfrm flipH="1">
              <a:off x="2119032" y="870021"/>
              <a:ext cx="1405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BB69499-65B1-468B-A3CA-E0B57D25C8C9}"/>
                </a:ext>
              </a:extLst>
            </p:cNvPr>
            <p:cNvSpPr txBox="1"/>
            <p:nvPr/>
          </p:nvSpPr>
          <p:spPr>
            <a:xfrm>
              <a:off x="936854" y="148140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1993</a:t>
              </a:r>
              <a:endParaRPr lang="ko-KR" altLang="en-US" sz="11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9226B12-E629-4A5E-B572-7F6426DF37D3}"/>
                </a:ext>
              </a:extLst>
            </p:cNvPr>
            <p:cNvSpPr txBox="1"/>
            <p:nvPr/>
          </p:nvSpPr>
          <p:spPr>
            <a:xfrm>
              <a:off x="2817830" y="1428393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Mosaic</a:t>
              </a:r>
              <a:endParaRPr lang="ko-KR" altLang="en-US" sz="11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F0886AE-CAAC-4FD9-AA48-CB574EA6B81E}"/>
                </a:ext>
              </a:extLst>
            </p:cNvPr>
            <p:cNvSpPr txBox="1"/>
            <p:nvPr/>
          </p:nvSpPr>
          <p:spPr>
            <a:xfrm>
              <a:off x="936854" y="189758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1994</a:t>
              </a:r>
              <a:endParaRPr lang="ko-KR" altLang="en-US" sz="11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5982177-CFD1-4C58-9584-63556B2E9A69}"/>
                </a:ext>
              </a:extLst>
            </p:cNvPr>
            <p:cNvSpPr txBox="1"/>
            <p:nvPr/>
          </p:nvSpPr>
          <p:spPr>
            <a:xfrm>
              <a:off x="2431010" y="1902239"/>
              <a:ext cx="147992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Netscape Navigator</a:t>
              </a:r>
              <a:endParaRPr lang="ko-KR" altLang="en-US" sz="1100" dirty="0"/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7BC0933B-6706-4870-9DDA-C0CCC3B048EB}"/>
                </a:ext>
              </a:extLst>
            </p:cNvPr>
            <p:cNvCxnSpPr>
              <a:stCxn id="78" idx="2"/>
              <a:endCxn id="80" idx="0"/>
            </p:cNvCxnSpPr>
            <p:nvPr/>
          </p:nvCxnSpPr>
          <p:spPr>
            <a:xfrm>
              <a:off x="3168928" y="1717834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5E5FCD9-7D7A-4502-91FD-54D7C920AFB3}"/>
                </a:ext>
              </a:extLst>
            </p:cNvPr>
            <p:cNvSpPr txBox="1"/>
            <p:nvPr/>
          </p:nvSpPr>
          <p:spPr>
            <a:xfrm>
              <a:off x="936854" y="23167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1995</a:t>
              </a:r>
              <a:endParaRPr lang="ko-KR" altLang="en-US" sz="11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F6FCE52-BBE6-46DE-A0DE-003E3E7D5EBA}"/>
                </a:ext>
              </a:extLst>
            </p:cNvPr>
            <p:cNvSpPr txBox="1"/>
            <p:nvPr/>
          </p:nvSpPr>
          <p:spPr>
            <a:xfrm>
              <a:off x="4108019" y="2298189"/>
              <a:ext cx="127648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Internet Explorer</a:t>
              </a:r>
              <a:endParaRPr lang="ko-KR" altLang="en-US" sz="11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1065179-EB9E-45A9-936A-79EAFADBDCF4}"/>
                </a:ext>
              </a:extLst>
            </p:cNvPr>
            <p:cNvSpPr txBox="1"/>
            <p:nvPr/>
          </p:nvSpPr>
          <p:spPr>
            <a:xfrm>
              <a:off x="936854" y="27139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1996</a:t>
              </a:r>
              <a:endParaRPr lang="ko-KR" altLang="en-US" sz="11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BFBE65F-C006-470C-B246-E1C7035C94E5}"/>
                </a:ext>
              </a:extLst>
            </p:cNvPr>
            <p:cNvSpPr txBox="1"/>
            <p:nvPr/>
          </p:nvSpPr>
          <p:spPr>
            <a:xfrm>
              <a:off x="5582068" y="2664035"/>
              <a:ext cx="6053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Opera</a:t>
              </a:r>
              <a:endParaRPr lang="ko-KR" altLang="en-US" sz="11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D69DC46-B8B2-4019-B539-44D447E70976}"/>
                </a:ext>
              </a:extLst>
            </p:cNvPr>
            <p:cNvSpPr txBox="1"/>
            <p:nvPr/>
          </p:nvSpPr>
          <p:spPr>
            <a:xfrm>
              <a:off x="936854" y="342900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1998</a:t>
              </a:r>
              <a:endParaRPr lang="ko-KR" altLang="en-US" sz="11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20F699A-0C4D-4C85-B0DC-855AB25F75B6}"/>
                </a:ext>
              </a:extLst>
            </p:cNvPr>
            <p:cNvSpPr txBox="1"/>
            <p:nvPr/>
          </p:nvSpPr>
          <p:spPr>
            <a:xfrm>
              <a:off x="2195736" y="3429000"/>
              <a:ext cx="19442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Netscape Communicator</a:t>
              </a:r>
              <a:endParaRPr lang="ko-KR" altLang="en-US" sz="1100" dirty="0"/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669517BE-3FAE-401E-B255-38B13875149B}"/>
                </a:ext>
              </a:extLst>
            </p:cNvPr>
            <p:cNvCxnSpPr>
              <a:stCxn id="80" idx="2"/>
              <a:endCxn id="87" idx="0"/>
            </p:cNvCxnSpPr>
            <p:nvPr/>
          </p:nvCxnSpPr>
          <p:spPr>
            <a:xfrm flipH="1">
              <a:off x="3167844" y="2191680"/>
              <a:ext cx="3127" cy="123732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8DCC0C-C320-4C6D-B8E7-B9B1E9DE1CD7}"/>
                </a:ext>
              </a:extLst>
            </p:cNvPr>
            <p:cNvSpPr txBox="1"/>
            <p:nvPr/>
          </p:nvSpPr>
          <p:spPr>
            <a:xfrm>
              <a:off x="936854" y="42210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2002</a:t>
              </a:r>
              <a:endParaRPr lang="ko-KR" altLang="en-US" sz="11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B4A204-3FBF-43A1-A8E7-A6296DEBAB8E}"/>
                </a:ext>
              </a:extLst>
            </p:cNvPr>
            <p:cNvSpPr txBox="1"/>
            <p:nvPr/>
          </p:nvSpPr>
          <p:spPr>
            <a:xfrm>
              <a:off x="2596132" y="4227480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Mozilla Firefox</a:t>
              </a:r>
              <a:endParaRPr lang="ko-KR" altLang="en-US" sz="1100" dirty="0"/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1FBD2328-FA31-4D42-B215-9E177BDC04AB}"/>
                </a:ext>
              </a:extLst>
            </p:cNvPr>
            <p:cNvCxnSpPr>
              <a:stCxn id="87" idx="2"/>
              <a:endCxn id="90" idx="0"/>
            </p:cNvCxnSpPr>
            <p:nvPr/>
          </p:nvCxnSpPr>
          <p:spPr>
            <a:xfrm flipH="1">
              <a:off x="3167808" y="3718441"/>
              <a:ext cx="36" cy="5090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796450-1E84-4DA3-AE08-16C5EE244A7B}"/>
                </a:ext>
              </a:extLst>
            </p:cNvPr>
            <p:cNvSpPr txBox="1"/>
            <p:nvPr/>
          </p:nvSpPr>
          <p:spPr>
            <a:xfrm>
              <a:off x="936854" y="466224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2003</a:t>
              </a:r>
              <a:endParaRPr lang="ko-KR" altLang="en-US" sz="11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313CE41-533C-405A-B8C3-DC91A8F18EFC}"/>
                </a:ext>
              </a:extLst>
            </p:cNvPr>
            <p:cNvSpPr txBox="1"/>
            <p:nvPr/>
          </p:nvSpPr>
          <p:spPr>
            <a:xfrm>
              <a:off x="6652670" y="4636052"/>
              <a:ext cx="56499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Safari</a:t>
              </a:r>
              <a:endParaRPr lang="ko-KR" altLang="en-US" sz="11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0070C7A-B6E6-4BB2-B6D9-8FCA640CDD4C}"/>
                </a:ext>
              </a:extLst>
            </p:cNvPr>
            <p:cNvSpPr txBox="1"/>
            <p:nvPr/>
          </p:nvSpPr>
          <p:spPr>
            <a:xfrm>
              <a:off x="936854" y="537321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2008</a:t>
              </a:r>
              <a:endParaRPr lang="ko-KR" altLang="en-US" sz="11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C9A5279-4005-423E-BB3D-89D8D6BF5A55}"/>
                </a:ext>
              </a:extLst>
            </p:cNvPr>
            <p:cNvSpPr txBox="1"/>
            <p:nvPr/>
          </p:nvSpPr>
          <p:spPr>
            <a:xfrm>
              <a:off x="7654285" y="5326450"/>
              <a:ext cx="716290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Chrome</a:t>
              </a:r>
              <a:endParaRPr lang="ko-KR" altLang="en-US" sz="11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152C282-28DD-49CA-BB4C-A386D3C40C5E}"/>
                </a:ext>
              </a:extLst>
            </p:cNvPr>
            <p:cNvSpPr txBox="1"/>
            <p:nvPr/>
          </p:nvSpPr>
          <p:spPr>
            <a:xfrm>
              <a:off x="936854" y="618378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2015</a:t>
              </a:r>
              <a:endParaRPr lang="ko-KR" altLang="en-US" sz="11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510D006-3C2E-4A69-85A7-20FF40A3763B}"/>
                </a:ext>
              </a:extLst>
            </p:cNvPr>
            <p:cNvSpPr txBox="1"/>
            <p:nvPr/>
          </p:nvSpPr>
          <p:spPr>
            <a:xfrm>
              <a:off x="4155406" y="6180921"/>
              <a:ext cx="11817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Microsoft Edge</a:t>
              </a:r>
              <a:endParaRPr lang="ko-KR" altLang="en-US" sz="1100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0ABD3880-B23D-4F51-AB19-38389C1B9512}"/>
                </a:ext>
              </a:extLst>
            </p:cNvPr>
            <p:cNvCxnSpPr>
              <a:stCxn id="83" idx="2"/>
              <a:endCxn id="97" idx="0"/>
            </p:cNvCxnSpPr>
            <p:nvPr/>
          </p:nvCxnSpPr>
          <p:spPr>
            <a:xfrm>
              <a:off x="4746263" y="2587630"/>
              <a:ext cx="1" cy="359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A57A1B09-464C-433A-BD78-0CEE10F64BAB}"/>
                </a:ext>
              </a:extLst>
            </p:cNvPr>
            <p:cNvCxnSpPr>
              <a:stCxn id="90" idx="2"/>
            </p:cNvCxnSpPr>
            <p:nvPr/>
          </p:nvCxnSpPr>
          <p:spPr>
            <a:xfrm>
              <a:off x="3167808" y="4516921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41277F0B-3E90-44EE-BB67-27D6B2B2C92A}"/>
                </a:ext>
              </a:extLst>
            </p:cNvPr>
            <p:cNvCxnSpPr>
              <a:stCxn id="85" idx="2"/>
            </p:cNvCxnSpPr>
            <p:nvPr/>
          </p:nvCxnSpPr>
          <p:spPr>
            <a:xfrm>
              <a:off x="5884730" y="2953476"/>
              <a:ext cx="0" cy="366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53A20D0B-ABD9-40CE-B74A-A1C4415595E0}"/>
                </a:ext>
              </a:extLst>
            </p:cNvPr>
            <p:cNvCxnSpPr>
              <a:stCxn id="93" idx="2"/>
            </p:cNvCxnSpPr>
            <p:nvPr/>
          </p:nvCxnSpPr>
          <p:spPr>
            <a:xfrm>
              <a:off x="6935166" y="4925493"/>
              <a:ext cx="0" cy="167185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60CE4E8F-1F6B-4EE9-925B-0CB96EBF63A2}"/>
                </a:ext>
              </a:extLst>
            </p:cNvPr>
            <p:cNvCxnSpPr>
              <a:stCxn id="95" idx="2"/>
            </p:cNvCxnSpPr>
            <p:nvPr/>
          </p:nvCxnSpPr>
          <p:spPr>
            <a:xfrm>
              <a:off x="8012430" y="5615891"/>
              <a:ext cx="0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Picture 2" descr="C:\Users\com\Desktop\icon175x175.png">
              <a:extLst>
                <a:ext uri="{FF2B5EF4-FFF2-40B4-BE49-F238E27FC236}">
                  <a16:creationId xmlns:a16="http://schemas.microsoft.com/office/drawing/2014/main" id="{574074B6-34A5-47D8-9A97-1609CC3036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203" y="507445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 descr="C:\Users\com\Desktop\opera-152.png">
              <a:extLst>
                <a:ext uri="{FF2B5EF4-FFF2-40B4-BE49-F238E27FC236}">
                  <a16:creationId xmlns:a16="http://schemas.microsoft.com/office/drawing/2014/main" id="{37DE17CE-6AF5-47E9-9799-2E7BB120C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2430513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5" descr="C:\Users\com\Desktop\539-safari-box.jpg">
              <a:extLst>
                <a:ext uri="{FF2B5EF4-FFF2-40B4-BE49-F238E27FC236}">
                  <a16:creationId xmlns:a16="http://schemas.microsoft.com/office/drawing/2014/main" id="{17FCF65E-0310-4F17-94A5-90179276D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846" y="438778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6" descr="C:\Users\com\Desktop\ie9.png">
              <a:extLst>
                <a:ext uri="{FF2B5EF4-FFF2-40B4-BE49-F238E27FC236}">
                  <a16:creationId xmlns:a16="http://schemas.microsoft.com/office/drawing/2014/main" id="{D5A849D0-E335-4F83-92EA-A403834E3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98" y="206084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7" descr="C:\Users\com\Desktop\unnamed.png">
              <a:extLst>
                <a:ext uri="{FF2B5EF4-FFF2-40B4-BE49-F238E27FC236}">
                  <a16:creationId xmlns:a16="http://schemas.microsoft.com/office/drawing/2014/main" id="{B8D8C451-8D31-4F72-84AB-838B13C12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92" y="396908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C:\Users\com\Desktop\netscape_navigator_by_onlyouniverse-d4s0fhu.png">
              <a:extLst>
                <a:ext uri="{FF2B5EF4-FFF2-40B4-BE49-F238E27FC236}">
                  <a16:creationId xmlns:a16="http://schemas.microsoft.com/office/drawing/2014/main" id="{13310C5F-132B-4AFE-8612-19B1822D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414" y="16288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9" descr="C:\Users\com\Desktop\Microsoft-Edge-Browser-logo.png">
              <a:extLst>
                <a:ext uri="{FF2B5EF4-FFF2-40B4-BE49-F238E27FC236}">
                  <a16:creationId xmlns:a16="http://schemas.microsoft.com/office/drawing/2014/main" id="{01C418B6-988E-4430-8AB3-C0A2C09CE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5873189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6FE53696-5475-4279-935A-937E0F130318}"/>
                </a:ext>
              </a:extLst>
            </p:cNvPr>
            <p:cNvCxnSpPr>
              <a:stCxn id="97" idx="2"/>
            </p:cNvCxnSpPr>
            <p:nvPr/>
          </p:nvCxnSpPr>
          <p:spPr>
            <a:xfrm flipH="1">
              <a:off x="4746263" y="6470362"/>
              <a:ext cx="1" cy="151327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777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80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target </a:t>
            </a:r>
            <a:r>
              <a:rPr lang="ko-KR" altLang="en-US" dirty="0"/>
              <a:t>속성으로 출력할 윈도우 지정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내용 개체 틀 3">
            <a:extLst>
              <a:ext uri="{FF2B5EF4-FFF2-40B4-BE49-F238E27FC236}">
                <a16:creationId xmlns:a16="http://schemas.microsoft.com/office/drawing/2014/main" id="{CAE779E9-2415-4E40-B6A0-E5035446899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86801" y="1618720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target </a:t>
            </a:r>
            <a:r>
              <a:rPr lang="ko-KR" altLang="en-US" sz="2400" dirty="0"/>
              <a:t>속성</a:t>
            </a:r>
            <a:endParaRPr lang="en-US" altLang="ko-KR" sz="2400" dirty="0"/>
          </a:p>
          <a:p>
            <a:pPr lvl="1"/>
            <a:r>
              <a:rPr lang="en-US" altLang="ko-KR" sz="2000" dirty="0"/>
              <a:t>&lt;base&gt;, &lt;a&gt;, &lt;area&gt;, &lt;form&gt; </a:t>
            </a:r>
            <a:r>
              <a:rPr lang="ko-KR" altLang="en-US" sz="2000" dirty="0"/>
              <a:t>태그에서 </a:t>
            </a:r>
            <a:r>
              <a:rPr lang="en-US" altLang="ko-KR" sz="2000" dirty="0"/>
              <a:t>HTML </a:t>
            </a:r>
            <a:r>
              <a:rPr lang="ko-KR" altLang="en-US" sz="2000" dirty="0"/>
              <a:t>페이지를 출력할 윈도우 지정</a:t>
            </a:r>
            <a:endParaRPr lang="en-US" altLang="ko-KR" sz="2000" dirty="0"/>
          </a:p>
          <a:p>
            <a:pPr lvl="1"/>
            <a:r>
              <a:rPr lang="en-US" altLang="ko-KR" sz="2000" dirty="0"/>
              <a:t>target </a:t>
            </a:r>
            <a:r>
              <a:rPr lang="ko-KR" altLang="en-US" sz="2000" dirty="0"/>
              <a:t>속성에 사용 가능한 값</a:t>
            </a:r>
            <a:endParaRPr lang="en-US" altLang="ko-KR" sz="2000" dirty="0"/>
          </a:p>
          <a:p>
            <a:pPr lvl="2"/>
            <a:r>
              <a:rPr lang="en-US" altLang="ko-KR" sz="1800" dirty="0"/>
              <a:t>_blank 		- </a:t>
            </a:r>
            <a:r>
              <a:rPr lang="ko-KR" altLang="en-US" sz="1800" dirty="0"/>
              <a:t>새로운 브라우저 윈도우</a:t>
            </a:r>
            <a:r>
              <a:rPr lang="en-US" altLang="ko-KR" sz="1800" dirty="0"/>
              <a:t>(</a:t>
            </a:r>
            <a:r>
              <a:rPr lang="ko-KR" altLang="en-US" sz="1800" dirty="0"/>
              <a:t>탭</a:t>
            </a:r>
            <a:r>
              <a:rPr lang="en-US" altLang="ko-KR" sz="1800" dirty="0"/>
              <a:t>) </a:t>
            </a:r>
            <a:r>
              <a:rPr lang="ko-KR" altLang="en-US" sz="1800" dirty="0"/>
              <a:t>생성</a:t>
            </a:r>
          </a:p>
          <a:p>
            <a:pPr lvl="2"/>
            <a:r>
              <a:rPr lang="en-US" altLang="ko-KR" sz="1800" dirty="0"/>
              <a:t>_self 		- </a:t>
            </a:r>
            <a:r>
              <a:rPr lang="ko-KR" altLang="en-US" sz="1800" dirty="0"/>
              <a:t>현재 윈도우</a:t>
            </a:r>
          </a:p>
          <a:p>
            <a:pPr lvl="2"/>
            <a:r>
              <a:rPr lang="en-US" altLang="ko-KR" sz="1800" dirty="0"/>
              <a:t>_parent 		- </a:t>
            </a:r>
            <a:r>
              <a:rPr lang="ko-KR" altLang="en-US" sz="1800" dirty="0"/>
              <a:t>부모 윈도우</a:t>
            </a:r>
          </a:p>
          <a:p>
            <a:pPr lvl="2"/>
            <a:r>
              <a:rPr lang="en-US" altLang="ko-KR" sz="1800" dirty="0"/>
              <a:t>_top 		- </a:t>
            </a:r>
            <a:r>
              <a:rPr lang="ko-KR" altLang="en-US" sz="1800" dirty="0"/>
              <a:t>최상위 브라우저 윈도우</a:t>
            </a:r>
          </a:p>
          <a:p>
            <a:pPr lvl="2"/>
            <a:r>
              <a:rPr lang="ko-KR" altLang="en-US" sz="1800" dirty="0"/>
              <a:t>윈도우이름 </a:t>
            </a:r>
            <a:r>
              <a:rPr lang="en-US" altLang="ko-KR" sz="1800" dirty="0"/>
              <a:t>	- </a:t>
            </a:r>
            <a:r>
              <a:rPr lang="ko-KR" altLang="en-US" sz="1800" dirty="0"/>
              <a:t>대상 윈도우 이름</a:t>
            </a:r>
          </a:p>
          <a:p>
            <a:pPr lvl="1"/>
            <a:endParaRPr lang="ko-KR" altLang="en-US" sz="20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386715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81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target</a:t>
            </a:r>
            <a:r>
              <a:rPr lang="ko-KR" altLang="en-US" dirty="0"/>
              <a:t> 속성 사용 예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A8EC9CBF-A28C-4DFA-B044-9F19CFB8AF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4555" y="1408519"/>
            <a:ext cx="8153400" cy="5040560"/>
          </a:xfrm>
        </p:spPr>
        <p:txBody>
          <a:bodyPr>
            <a:normAutofit/>
          </a:bodyPr>
          <a:lstStyle/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</a:t>
            </a:r>
            <a:r>
              <a:rPr lang="en-US" altLang="ko-KR" sz="1600" dirty="0"/>
              <a:t>frame1 </a:t>
            </a:r>
            <a:r>
              <a:rPr lang="ko-KR" altLang="en-US" sz="1600" dirty="0"/>
              <a:t>이름의 프레임에 </a:t>
            </a:r>
            <a:r>
              <a:rPr lang="en-US" altLang="ko-KR" sz="1600" dirty="0"/>
              <a:t>http://www.w3c.org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새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로드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현재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 혹은 프레임 윈도우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로드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링크를 클릭하면 부모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로드</a:t>
            </a:r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모든 프레임 윈도우 제거</a:t>
            </a:r>
            <a:r>
              <a:rPr lang="en-US" altLang="ko-KR" sz="1600" dirty="0"/>
              <a:t>,</a:t>
            </a:r>
            <a:r>
              <a:rPr lang="ko-KR" altLang="en-US" sz="1600" dirty="0"/>
              <a:t> 브라우저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로드</a:t>
            </a:r>
          </a:p>
          <a:p>
            <a:pPr lvl="0"/>
            <a:endParaRPr lang="ko-KR" altLang="en-US" sz="2000" dirty="0"/>
          </a:p>
          <a:p>
            <a:endParaRPr lang="ko-KR" altLang="en-US" sz="2000" dirty="0"/>
          </a:p>
          <a:p>
            <a:pPr lvl="0"/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B44499B-D7A1-4E88-A8EE-523F8DF09B2D}"/>
              </a:ext>
            </a:extLst>
          </p:cNvPr>
          <p:cNvSpPr/>
          <p:nvPr/>
        </p:nvSpPr>
        <p:spPr>
          <a:xfrm>
            <a:off x="2787310" y="1831121"/>
            <a:ext cx="6048672" cy="774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E20B1D2-EF04-447C-B178-142812601C8E}"/>
              </a:ext>
            </a:extLst>
          </p:cNvPr>
          <p:cNvSpPr/>
          <p:nvPr/>
        </p:nvSpPr>
        <p:spPr>
          <a:xfrm>
            <a:off x="2896919" y="3234385"/>
            <a:ext cx="5939063" cy="300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93BEEB6-E196-4BAD-9ACA-169A58C8CA17}"/>
              </a:ext>
            </a:extLst>
          </p:cNvPr>
          <p:cNvSpPr/>
          <p:nvPr/>
        </p:nvSpPr>
        <p:spPr>
          <a:xfrm>
            <a:off x="2852553" y="4126821"/>
            <a:ext cx="6057032" cy="300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target="_self"&gt;W3C&lt;/a&gt;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17B413-EFF1-4755-B0C2-6E4E8C7B18F6}"/>
              </a:ext>
            </a:extLst>
          </p:cNvPr>
          <p:cNvSpPr/>
          <p:nvPr/>
        </p:nvSpPr>
        <p:spPr>
          <a:xfrm>
            <a:off x="2856733" y="4900907"/>
            <a:ext cx="6052852" cy="300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target="_parent"&gt;W3C&lt;/a&gt;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850F725-9230-448A-A193-886E60102196}"/>
              </a:ext>
            </a:extLst>
          </p:cNvPr>
          <p:cNvSpPr/>
          <p:nvPr/>
        </p:nvSpPr>
        <p:spPr>
          <a:xfrm>
            <a:off x="2841524" y="5837562"/>
            <a:ext cx="6062680" cy="300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target="_top"&gt;W3C&lt;/a&gt;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650873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82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2-24 target </a:t>
            </a:r>
            <a:r>
              <a:rPr lang="ko-KR" altLang="en-US" dirty="0"/>
              <a:t>속성으로 프레임 윈도우 활용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6D535A4-0125-441F-9CB9-7451C9B54AEE}"/>
              </a:ext>
            </a:extLst>
          </p:cNvPr>
          <p:cNvSpPr/>
          <p:nvPr/>
        </p:nvSpPr>
        <p:spPr>
          <a:xfrm>
            <a:off x="1849275" y="1557089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="ex-24-sitelist.html" </a:t>
            </a:r>
            <a:r>
              <a:rPr lang="en-US" altLang="ko-KR" sz="1100" b="1" dirty="0"/>
              <a:t>name="left"</a:t>
            </a:r>
            <a:r>
              <a:rPr lang="en-US" altLang="ko-KR" sz="1100" dirty="0"/>
              <a:t> width="200"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name="right"</a:t>
            </a:r>
            <a:r>
              <a:rPr lang="en-US" altLang="ko-KR" sz="1100" dirty="0"/>
              <a:t> width="300"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D69453-44E6-4668-8290-A18619438100}"/>
              </a:ext>
            </a:extLst>
          </p:cNvPr>
          <p:cNvSpPr/>
          <p:nvPr/>
        </p:nvSpPr>
        <p:spPr>
          <a:xfrm>
            <a:off x="1849275" y="3973075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&lt;head&gt;&lt;title&gt;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&lt;/title&gt;&lt;/head&gt;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target="_self"</a:t>
            </a:r>
            <a:r>
              <a:rPr lang="en-US" altLang="ko-KR" sz="1100" dirty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388B16-5D24-4D58-85B5-F270D456D716}"/>
              </a:ext>
            </a:extLst>
          </p:cNvPr>
          <p:cNvSpPr txBox="1"/>
          <p:nvPr/>
        </p:nvSpPr>
        <p:spPr>
          <a:xfrm>
            <a:off x="3878493" y="1439830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ex2-24.html</a:t>
            </a:r>
            <a:endParaRPr lang="ko-KR" altLang="en-US" sz="12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0571866-E331-4EDE-A09E-ECE12A11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973" y="3229455"/>
            <a:ext cx="3572272" cy="314710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3AEEAF3-4BC6-427A-B518-96F0AEE4ED05}"/>
              </a:ext>
            </a:extLst>
          </p:cNvPr>
          <p:cNvSpPr txBox="1"/>
          <p:nvPr/>
        </p:nvSpPr>
        <p:spPr>
          <a:xfrm>
            <a:off x="4141386" y="3885404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ex2-24-sitelist.html</a:t>
            </a:r>
            <a:endParaRPr lang="ko-KR" altLang="en-US" sz="1200" dirty="0"/>
          </a:p>
        </p:txBody>
      </p:sp>
      <p:sp>
        <p:nvSpPr>
          <p:cNvPr id="60" name="자유형 5">
            <a:extLst>
              <a:ext uri="{FF2B5EF4-FFF2-40B4-BE49-F238E27FC236}">
                <a16:creationId xmlns:a16="http://schemas.microsoft.com/office/drawing/2014/main" id="{6662BB1B-E856-4C2E-B339-13065E95BC93}"/>
              </a:ext>
            </a:extLst>
          </p:cNvPr>
          <p:cNvSpPr/>
          <p:nvPr/>
        </p:nvSpPr>
        <p:spPr>
          <a:xfrm>
            <a:off x="5522912" y="4151877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22CDF1-7725-4414-B7BC-FE2ECD0817C4}"/>
              </a:ext>
            </a:extLst>
          </p:cNvPr>
          <p:cNvSpPr txBox="1"/>
          <p:nvPr/>
        </p:nvSpPr>
        <p:spPr>
          <a:xfrm>
            <a:off x="7230037" y="6428451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 </a:t>
            </a:r>
            <a:r>
              <a:rPr lang="ko-KR" altLang="en-US" sz="1050" dirty="0"/>
              <a:t>프레임</a:t>
            </a:r>
            <a:endParaRPr lang="en-US" altLang="ko-KR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6F839B-E41A-4F99-A2F8-7CE0718B3B07}"/>
              </a:ext>
            </a:extLst>
          </p:cNvPr>
          <p:cNvSpPr txBox="1"/>
          <p:nvPr/>
        </p:nvSpPr>
        <p:spPr>
          <a:xfrm>
            <a:off x="8630291" y="6389927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 </a:t>
            </a:r>
            <a:r>
              <a:rPr lang="ko-KR" altLang="en-US" sz="1050" dirty="0"/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1487601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83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미디어 삽입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27382D4B-81A0-4EC7-89FE-35F4ACC9FF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20595" y="1673836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HTML5</a:t>
            </a:r>
            <a:r>
              <a:rPr lang="ko-KR" altLang="en-US" sz="2000" dirty="0"/>
              <a:t>에서 웹 페이지에 미디어 삽입의 표준화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&lt;audio&gt;, &lt;video&gt; </a:t>
            </a:r>
            <a:r>
              <a:rPr lang="ko-KR" altLang="en-US" sz="1800" dirty="0">
                <a:solidFill>
                  <a:srgbClr val="FF0000"/>
                </a:solidFill>
              </a:rPr>
              <a:t>태그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2"/>
            <a:r>
              <a:rPr lang="en-US" altLang="ko-KR" sz="1600" dirty="0"/>
              <a:t>HTML5</a:t>
            </a:r>
            <a:r>
              <a:rPr lang="ko-KR" altLang="en-US" sz="1600" dirty="0"/>
              <a:t>에서 오디오 비디오를 삽입하는 표준 태그</a:t>
            </a:r>
            <a:endParaRPr lang="en-US" altLang="ko-KR" sz="1600" dirty="0"/>
          </a:p>
          <a:p>
            <a:pPr lvl="2"/>
            <a:r>
              <a:rPr lang="ko-KR" altLang="en-US" sz="1600" dirty="0"/>
              <a:t>플러그인 필요 없음</a:t>
            </a:r>
            <a:endParaRPr lang="en-US" altLang="ko-KR" sz="1600" dirty="0"/>
          </a:p>
          <a:p>
            <a:pPr lvl="2"/>
            <a:r>
              <a:rPr lang="en-US" altLang="ko-KR" sz="1600" dirty="0"/>
              <a:t>HTML5 </a:t>
            </a:r>
            <a:r>
              <a:rPr lang="ko-KR" altLang="en-US" sz="1600" dirty="0"/>
              <a:t>표준 브라우저는 플러그인 없이 오디오 비디오 재생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ko-KR" altLang="en-US" sz="2000" dirty="0"/>
              <a:t>비 표준 미디어 재생 시</a:t>
            </a:r>
            <a:endParaRPr lang="en-US" altLang="ko-KR" sz="2000" dirty="0"/>
          </a:p>
          <a:p>
            <a:pPr lvl="1"/>
            <a:r>
              <a:rPr lang="ko-KR" altLang="en-US" sz="1800" dirty="0"/>
              <a:t>비 표준 미디어</a:t>
            </a:r>
            <a:endParaRPr lang="en-US" altLang="ko-KR" sz="1800" dirty="0"/>
          </a:p>
          <a:p>
            <a:pPr lvl="2"/>
            <a:r>
              <a:rPr lang="ko-KR" altLang="en-US" sz="1600" dirty="0"/>
              <a:t>플래시 등</a:t>
            </a:r>
            <a:endParaRPr lang="en-US" altLang="ko-KR" sz="1600" dirty="0"/>
          </a:p>
          <a:p>
            <a:pPr lvl="1"/>
            <a:r>
              <a:rPr lang="en-US" altLang="ko-KR" sz="1800" dirty="0"/>
              <a:t>&lt;embed&gt;, &lt;object&gt; </a:t>
            </a:r>
            <a:r>
              <a:rPr lang="ko-KR" altLang="en-US" sz="1800" dirty="0"/>
              <a:t>태그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371709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84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7F6A829A-D8E7-4DD1-B2F5-AF9B046AA46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86307" y="1846571"/>
            <a:ext cx="8153400" cy="5040560"/>
          </a:xfrm>
        </p:spPr>
        <p:txBody>
          <a:bodyPr/>
          <a:lstStyle/>
          <a:p>
            <a:r>
              <a:rPr lang="en-US" altLang="ko-KR" sz="2400" dirty="0"/>
              <a:t>&lt;video&gt; </a:t>
            </a:r>
            <a:r>
              <a:rPr lang="ko-KR" altLang="en-US" sz="2400" dirty="0"/>
              <a:t>태그 사례</a:t>
            </a:r>
            <a:endParaRPr lang="en-US" altLang="ko-KR" sz="2400" dirty="0"/>
          </a:p>
          <a:p>
            <a:pPr lvl="1"/>
            <a:r>
              <a:rPr lang="ko-KR" altLang="en-US" sz="2000" dirty="0"/>
              <a:t>예</a:t>
            </a:r>
            <a:r>
              <a:rPr lang="en-US" altLang="ko-KR" sz="2000" dirty="0"/>
              <a:t>) 320x240 </a:t>
            </a:r>
            <a:r>
              <a:rPr lang="ko-KR" altLang="en-US" sz="2000" dirty="0"/>
              <a:t>공간에</a:t>
            </a:r>
            <a:r>
              <a:rPr lang="en-US" altLang="ko-KR" sz="2000" dirty="0"/>
              <a:t>, bear.mp4 </a:t>
            </a:r>
            <a:r>
              <a:rPr lang="ko-KR" altLang="en-US" sz="2000" dirty="0"/>
              <a:t>재생</a:t>
            </a:r>
            <a:r>
              <a:rPr lang="en-US" altLang="ko-KR" sz="2000" dirty="0"/>
              <a:t>. </a:t>
            </a:r>
            <a:r>
              <a:rPr lang="ko-KR" altLang="en-US" sz="2000" dirty="0"/>
              <a:t>자동시작</a:t>
            </a:r>
            <a:r>
              <a:rPr lang="en-US" altLang="ko-KR" sz="2000" dirty="0"/>
              <a:t>. </a:t>
            </a:r>
            <a:r>
              <a:rPr lang="ko-KR" altLang="en-US" sz="2000" dirty="0"/>
              <a:t>제어버튼 출력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비디오 소스 별도 지정 방법</a:t>
            </a:r>
            <a:endParaRPr lang="en-US" altLang="ko-KR" sz="2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D101A0A-42E2-4DF7-A5A7-DF71E049EBB4}"/>
              </a:ext>
            </a:extLst>
          </p:cNvPr>
          <p:cNvSpPr/>
          <p:nvPr/>
        </p:nvSpPr>
        <p:spPr>
          <a:xfrm>
            <a:off x="2506623" y="2782675"/>
            <a:ext cx="6912768" cy="31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E91D4C2-CAB2-495F-917C-7C562864B31E}"/>
              </a:ext>
            </a:extLst>
          </p:cNvPr>
          <p:cNvSpPr/>
          <p:nvPr/>
        </p:nvSpPr>
        <p:spPr>
          <a:xfrm>
            <a:off x="2504533" y="3934803"/>
            <a:ext cx="6912768" cy="10953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2989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85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&lt;video&gt; </a:t>
            </a:r>
            <a:r>
              <a:rPr lang="ko-KR" altLang="en-US" dirty="0"/>
              <a:t>태그 속성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106E3DE-FF79-438A-AA40-12E55282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1" y="1677130"/>
            <a:ext cx="6886610" cy="439623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CE9C0C9-E1C9-411E-A288-EC52590A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677130"/>
            <a:ext cx="4724400" cy="115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868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86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2-25 &lt;video&gt; </a:t>
            </a:r>
            <a:r>
              <a:rPr lang="ko-KR" altLang="en-US" dirty="0"/>
              <a:t>태그로 비디오 삽입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7C6C25-DB57-4C49-BD23-E7E916851399}"/>
              </a:ext>
            </a:extLst>
          </p:cNvPr>
          <p:cNvSpPr/>
          <p:nvPr/>
        </p:nvSpPr>
        <p:spPr>
          <a:xfrm>
            <a:off x="2544943" y="260322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=“media/bear.mp4" </a:t>
            </a:r>
          </a:p>
          <a:p>
            <a:pPr defTabSz="180000"/>
            <a:r>
              <a:rPr lang="en-US" altLang="ko-KR" sz="1200" dirty="0"/>
              <a:t>		   width="320" height="240"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98A2567-ECFB-4CDA-A27E-BC3681A0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312" y="2513876"/>
            <a:ext cx="2405411" cy="2775474"/>
          </a:xfrm>
          <a:prstGeom prst="rect">
            <a:avLst/>
          </a:prstGeom>
        </p:spPr>
      </p:pic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5F11067C-3E6B-4E21-B7BD-C6A91AE77B40}"/>
              </a:ext>
            </a:extLst>
          </p:cNvPr>
          <p:cNvSpPr/>
          <p:nvPr/>
        </p:nvSpPr>
        <p:spPr>
          <a:xfrm>
            <a:off x="9097671" y="359372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5CF162-55B6-4764-8AE4-64927588E044}"/>
              </a:ext>
            </a:extLst>
          </p:cNvPr>
          <p:cNvSpPr txBox="1"/>
          <p:nvPr/>
        </p:nvSpPr>
        <p:spPr>
          <a:xfrm>
            <a:off x="9304597" y="410686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86E08B3A-F3B5-449D-8699-83CC2E2793B4}"/>
              </a:ext>
            </a:extLst>
          </p:cNvPr>
          <p:cNvSpPr/>
          <p:nvPr/>
        </p:nvSpPr>
        <p:spPr>
          <a:xfrm rot="5400000">
            <a:off x="7845534" y="427158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CDDC78-8972-4ADA-8DE9-DB7DA1C073C1}"/>
              </a:ext>
            </a:extLst>
          </p:cNvPr>
          <p:cNvSpPr txBox="1"/>
          <p:nvPr/>
        </p:nvSpPr>
        <p:spPr>
          <a:xfrm>
            <a:off x="7683176" y="546694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698A31-3F03-4C58-8312-73A0C0070F40}"/>
              </a:ext>
            </a:extLst>
          </p:cNvPr>
          <p:cNvSpPr txBox="1"/>
          <p:nvPr/>
        </p:nvSpPr>
        <p:spPr>
          <a:xfrm>
            <a:off x="5220403" y="487487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controls </a:t>
            </a:r>
            <a:r>
              <a:rPr lang="ko-KR" altLang="en-US" sz="1000" dirty="0"/>
              <a:t>속성에</a:t>
            </a:r>
            <a:endParaRPr lang="en-US" altLang="ko-KR" sz="1000" dirty="0"/>
          </a:p>
          <a:p>
            <a:r>
              <a:rPr lang="ko-KR" altLang="en-US" sz="1000" dirty="0"/>
              <a:t>의해 생긴 </a:t>
            </a:r>
            <a:r>
              <a:rPr lang="ko-KR" altLang="en-US" sz="1000" dirty="0" err="1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880225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87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&lt;audio&gt;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4716D1AC-A9E2-4DE9-9D27-14B033A6FD9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72845" y="1673836"/>
            <a:ext cx="8153400" cy="5040560"/>
          </a:xfrm>
        </p:spPr>
        <p:txBody>
          <a:bodyPr/>
          <a:lstStyle/>
          <a:p>
            <a:r>
              <a:rPr lang="en-US" altLang="ko-KR" sz="2400" dirty="0"/>
              <a:t>&lt;audio&gt; </a:t>
            </a:r>
            <a:r>
              <a:rPr lang="ko-KR" altLang="en-US" sz="2400" dirty="0"/>
              <a:t>태그사례</a:t>
            </a:r>
            <a:endParaRPr lang="en-US" altLang="ko-KR" sz="2400" dirty="0"/>
          </a:p>
          <a:p>
            <a:pPr lvl="1"/>
            <a:r>
              <a:rPr lang="en-US" altLang="ko-KR" sz="2000" dirty="0"/>
              <a:t>mymusic.mp3</a:t>
            </a:r>
            <a:r>
              <a:rPr lang="ko-KR" altLang="en-US" sz="2000" dirty="0"/>
              <a:t>를 자동으로 재생 시작하고</a:t>
            </a:r>
            <a:r>
              <a:rPr lang="en-US" altLang="ko-KR" sz="2000" dirty="0"/>
              <a:t>, </a:t>
            </a:r>
            <a:r>
              <a:rPr lang="ko-KR" altLang="en-US" sz="2000" dirty="0"/>
              <a:t>제어 버튼 출력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endParaRPr lang="en-US" altLang="ko-KR" sz="2400" dirty="0"/>
          </a:p>
          <a:p>
            <a:r>
              <a:rPr lang="ko-KR" altLang="en-US" sz="2400" dirty="0"/>
              <a:t>선택 재생 가능</a:t>
            </a:r>
            <a:endParaRPr lang="en-US" altLang="ko-KR" sz="2400" dirty="0"/>
          </a:p>
          <a:p>
            <a:pPr lvl="1"/>
            <a:r>
              <a:rPr lang="en-US" altLang="ko-KR" sz="2000" dirty="0"/>
              <a:t>mymusic.mp3</a:t>
            </a:r>
            <a:r>
              <a:rPr lang="ko-KR" altLang="en-US" sz="2000" dirty="0"/>
              <a:t>를 재생할 수 없으면</a:t>
            </a:r>
            <a:r>
              <a:rPr lang="en-US" altLang="ko-KR" sz="2000" dirty="0"/>
              <a:t>, mymusic.ogg </a:t>
            </a:r>
            <a:r>
              <a:rPr lang="ko-KR" altLang="en-US" sz="2000" dirty="0"/>
              <a:t>선택</a:t>
            </a:r>
          </a:p>
          <a:p>
            <a:endParaRPr lang="ko-KR" altLang="en-US" sz="24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3307F5-914E-4EFB-B988-3AEA1C9EDE4E}"/>
              </a:ext>
            </a:extLst>
          </p:cNvPr>
          <p:cNvSpPr/>
          <p:nvPr/>
        </p:nvSpPr>
        <p:spPr>
          <a:xfrm>
            <a:off x="2575813" y="4338132"/>
            <a:ext cx="6933451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="" type="audio/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태그를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mymusic.ogg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지원하지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5296C0F-D19B-449B-AD16-36F0305855B6}"/>
              </a:ext>
            </a:extLst>
          </p:cNvPr>
          <p:cNvSpPr/>
          <p:nvPr/>
        </p:nvSpPr>
        <p:spPr>
          <a:xfrm>
            <a:off x="2575813" y="2609940"/>
            <a:ext cx="6912768" cy="31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2217786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88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&lt;audio&gt;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FB35BF0-5C24-47EE-9E5D-EB5D31A5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67" y="4802168"/>
            <a:ext cx="7410516" cy="154710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ECDACBD-7785-43FC-8264-7ED5F06A9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956" y="1921848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263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89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dirty="0"/>
              <a:t>예제 </a:t>
            </a:r>
            <a:r>
              <a:rPr lang="en-US" altLang="ko-KR" dirty="0"/>
              <a:t>2-26 &lt;audio&gt; </a:t>
            </a:r>
            <a:r>
              <a:rPr lang="ko-KR" altLang="en-US" dirty="0"/>
              <a:t>태그로 오디오 삽입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C8A3F6-A066-43F2-85EC-8BEB847CF664}"/>
              </a:ext>
            </a:extLst>
          </p:cNvPr>
          <p:cNvSpPr/>
          <p:nvPr/>
        </p:nvSpPr>
        <p:spPr>
          <a:xfrm>
            <a:off x="2503969" y="2769890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페이지 로드 즉시 음악이 연주됩니다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8E635B2-751A-4611-83F5-AB4896CF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642" y="2932586"/>
            <a:ext cx="3096344" cy="23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4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43608" y="9238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1957659" y="223531"/>
            <a:ext cx="49775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최초의 웹 브라우저</a:t>
            </a:r>
            <a:r>
              <a:rPr lang="en-US" altLang="ko-KR" dirty="0"/>
              <a:t>, </a:t>
            </a:r>
            <a:r>
              <a:rPr lang="en-US" altLang="ko-KR" dirty="0" err="1"/>
              <a:t>WorldWideWeb</a:t>
            </a:r>
            <a:endParaRPr lang="en-US" altLang="ko-KR" dirty="0"/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11" name="내용 개체 틀 4">
            <a:extLst>
              <a:ext uri="{FF2B5EF4-FFF2-40B4-BE49-F238E27FC236}">
                <a16:creationId xmlns:a16="http://schemas.microsoft.com/office/drawing/2014/main" id="{A6738757-8FBF-4E13-836A-64A31AA1B1C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6138" y="1863841"/>
            <a:ext cx="6790525" cy="45720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웹 개념 창시자</a:t>
            </a:r>
            <a:r>
              <a:rPr lang="en-US" altLang="ko-KR" sz="2400" dirty="0"/>
              <a:t>, Tim Berners-Lee</a:t>
            </a:r>
            <a:r>
              <a:rPr lang="ko-KR" altLang="en-US" sz="2400" dirty="0"/>
              <a:t>가 개발</a:t>
            </a:r>
            <a:endParaRPr lang="en-US" altLang="ko-KR" sz="2400" dirty="0"/>
          </a:p>
          <a:p>
            <a:r>
              <a:rPr lang="ko-KR" altLang="en-US" sz="2400" dirty="0"/>
              <a:t>이후 </a:t>
            </a:r>
            <a:r>
              <a:rPr lang="en-US" altLang="ko-KR" sz="2400" dirty="0"/>
              <a:t>Nexus</a:t>
            </a:r>
            <a:r>
              <a:rPr lang="ko-KR" altLang="en-US" sz="2400" dirty="0"/>
              <a:t>로 개명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B10EDAA4-2E45-4A0F-A06F-2DB13A4EC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095" y="1553733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74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4138271"/>
            <a:ext cx="10572750" cy="271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3702244"/>
            <a:ext cx="12192000" cy="560819"/>
            <a:chOff x="0" y="4431450"/>
            <a:chExt cx="12192000" cy="560819"/>
          </a:xfrm>
        </p:grpSpPr>
        <p:grpSp>
          <p:nvGrpSpPr>
            <p:cNvPr id="12" name="그룹 11"/>
            <p:cNvGrpSpPr/>
            <p:nvPr/>
          </p:nvGrpSpPr>
          <p:grpSpPr>
            <a:xfrm>
              <a:off x="10939038" y="4581920"/>
              <a:ext cx="200297" cy="410349"/>
              <a:chOff x="6602565" y="1851948"/>
              <a:chExt cx="200297" cy="410349"/>
            </a:xfrm>
          </p:grpSpPr>
          <p:sp>
            <p:nvSpPr>
              <p:cNvPr id="9" name="양쪽 모서리가 둥근 사각형 8"/>
              <p:cNvSpPr/>
              <p:nvPr/>
            </p:nvSpPr>
            <p:spPr>
              <a:xfrm>
                <a:off x="6602565" y="1851948"/>
                <a:ext cx="200297" cy="410349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tx1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6669512" y="193976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6669511" y="209023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1061028" y="4581920"/>
              <a:ext cx="200297" cy="410349"/>
              <a:chOff x="1213428" y="1701478"/>
              <a:chExt cx="200297" cy="410349"/>
            </a:xfrm>
          </p:grpSpPr>
          <p:sp>
            <p:nvSpPr>
              <p:cNvPr id="6" name="양쪽 모서리가 둥근 사각형 5"/>
              <p:cNvSpPr/>
              <p:nvPr/>
            </p:nvSpPr>
            <p:spPr>
              <a:xfrm>
                <a:off x="1213428" y="1701478"/>
                <a:ext cx="200297" cy="410349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tx1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1280375" y="178929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1280374" y="1939766"/>
                <a:ext cx="62652" cy="626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0" y="4431450"/>
              <a:ext cx="12192000" cy="150470"/>
            </a:xfrm>
            <a:prstGeom prst="rect">
              <a:avLst/>
            </a:prstGeom>
            <a:gradFill flip="none" rotWithShape="1">
              <a:gsLst>
                <a:gs pos="3000">
                  <a:schemeClr val="bg1">
                    <a:shade val="67500"/>
                    <a:satMod val="115000"/>
                  </a:schemeClr>
                </a:gs>
                <a:gs pos="8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368300" dist="139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391482" y="1792920"/>
            <a:ext cx="5861006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ch4. CSS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활용한 웹 페이지 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/CSS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 프론트 엔드 및 백 앤드</a:t>
            </a:r>
            <a:endParaRPr lang="ko-KR" altLang="en-US" sz="4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800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4717" y="-5738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CSS3 </a:t>
            </a:r>
            <a:r>
              <a:rPr lang="ko-KR" altLang="en-US" dirty="0"/>
              <a:t>스타일 시트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91</a:t>
            </a:fld>
            <a:endParaRPr lang="ko-KR" altLang="en-US" dirty="0"/>
          </a:p>
        </p:txBody>
      </p:sp>
      <p:sp>
        <p:nvSpPr>
          <p:cNvPr id="49" name="내용 개체 틀 5">
            <a:extLst>
              <a:ext uri="{FF2B5EF4-FFF2-40B4-BE49-F238E27FC236}">
                <a16:creationId xmlns:a16="http://schemas.microsoft.com/office/drawing/2014/main" id="{FAC5DF43-5B40-4155-9896-A5E770A64F0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71675" y="1665198"/>
            <a:ext cx="8153400" cy="504056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/>
              <a:t>CSS(Cascading Style Sheet)</a:t>
            </a:r>
          </a:p>
          <a:p>
            <a:endParaRPr lang="en-US" altLang="ko-KR" sz="900" dirty="0"/>
          </a:p>
          <a:p>
            <a:pPr lvl="1"/>
            <a:r>
              <a:rPr lang="en-US" altLang="ko-KR" sz="1800" dirty="0"/>
              <a:t>HTML </a:t>
            </a:r>
            <a:r>
              <a:rPr lang="ko-KR" altLang="en-US" sz="1800" dirty="0"/>
              <a:t>문서의 색이나 모양 등 외관을 꾸미는 언어</a:t>
            </a:r>
            <a:endParaRPr lang="en-US" altLang="ko-KR" sz="1800" dirty="0"/>
          </a:p>
          <a:p>
            <a:pPr lvl="1"/>
            <a:endParaRPr lang="ko-KR" altLang="en-US" sz="1800" dirty="0"/>
          </a:p>
          <a:p>
            <a:pPr lvl="1"/>
            <a:r>
              <a:rPr lang="en-US" altLang="ko-KR" sz="1800" dirty="0"/>
              <a:t>CSS</a:t>
            </a:r>
            <a:r>
              <a:rPr lang="ko-KR" altLang="en-US" sz="1800" dirty="0"/>
              <a:t>로 작성된 코드를 스타일 시트</a:t>
            </a:r>
            <a:r>
              <a:rPr lang="en-US" altLang="ko-KR" sz="1800" dirty="0"/>
              <a:t>(style sheet)</a:t>
            </a:r>
            <a:r>
              <a:rPr lang="ko-KR" altLang="en-US" sz="1800" dirty="0"/>
              <a:t>라고 부름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현재 </a:t>
            </a:r>
            <a:r>
              <a:rPr lang="en-US" altLang="ko-KR" sz="1800" dirty="0"/>
              <a:t>CSS3 : CSS level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</a:p>
          <a:p>
            <a:pPr lvl="1"/>
            <a:endParaRPr lang="en-US" altLang="ko-KR" sz="1800" dirty="0"/>
          </a:p>
          <a:p>
            <a:pPr lvl="2"/>
            <a:r>
              <a:rPr lang="en-US" altLang="ko-KR" sz="1600" dirty="0"/>
              <a:t>CSS1 -&gt; CSS2 -&gt; CSS3 -&gt; CSS4(</a:t>
            </a:r>
            <a:r>
              <a:rPr lang="ko-KR" altLang="en-US" sz="1600" dirty="0"/>
              <a:t>현재 표준화 작업 중</a:t>
            </a:r>
            <a:r>
              <a:rPr lang="en-US" altLang="ko-KR" sz="1600" dirty="0"/>
              <a:t>)</a:t>
            </a:r>
          </a:p>
          <a:p>
            <a:pPr lvl="2"/>
            <a:endParaRPr lang="ko-KR" altLang="en-US" sz="1600" dirty="0"/>
          </a:p>
          <a:p>
            <a:pPr lvl="1"/>
            <a:r>
              <a:rPr lang="en-US" altLang="ko-KR" sz="1800" dirty="0"/>
              <a:t>CSS3</a:t>
            </a:r>
            <a:r>
              <a:rPr lang="ko-KR" altLang="en-US" sz="1800" dirty="0"/>
              <a:t>의 기능</a:t>
            </a:r>
            <a:endParaRPr lang="en-US" altLang="ko-KR" sz="1800" dirty="0"/>
          </a:p>
          <a:p>
            <a:pPr lvl="2"/>
            <a:r>
              <a:rPr lang="ko-KR" altLang="en-US" sz="1600" dirty="0"/>
              <a:t>색상과 배경</a:t>
            </a:r>
          </a:p>
          <a:p>
            <a:pPr lvl="2"/>
            <a:r>
              <a:rPr lang="ko-KR" altLang="en-US" sz="1600" dirty="0"/>
              <a:t>텍스트</a:t>
            </a:r>
          </a:p>
          <a:p>
            <a:pPr lvl="2"/>
            <a:r>
              <a:rPr lang="ko-KR" altLang="en-US" sz="1600" dirty="0"/>
              <a:t>폰트</a:t>
            </a:r>
          </a:p>
          <a:p>
            <a:pPr lvl="2"/>
            <a:r>
              <a:rPr lang="ko-KR" altLang="en-US" sz="1600" dirty="0"/>
              <a:t>박스 모델</a:t>
            </a:r>
            <a:r>
              <a:rPr lang="en-US" altLang="ko-KR" sz="1600" dirty="0"/>
              <a:t>(Box Model)</a:t>
            </a:r>
            <a:endParaRPr lang="ko-KR" altLang="en-US" sz="1600" dirty="0"/>
          </a:p>
          <a:p>
            <a:pPr lvl="2"/>
            <a:r>
              <a:rPr lang="ko-KR" altLang="en-US" sz="1600" dirty="0" err="1"/>
              <a:t>비주얼</a:t>
            </a:r>
            <a:r>
              <a:rPr lang="ko-KR" altLang="en-US" sz="1600" dirty="0"/>
              <a:t> 포맷 및 효과</a:t>
            </a:r>
          </a:p>
          <a:p>
            <a:pPr lvl="2"/>
            <a:r>
              <a:rPr lang="ko-KR" altLang="en-US" sz="1600" dirty="0"/>
              <a:t>리스트</a:t>
            </a:r>
          </a:p>
          <a:p>
            <a:pPr lvl="2"/>
            <a:r>
              <a:rPr lang="ko-KR" altLang="en-US" sz="1600" dirty="0"/>
              <a:t>테이블</a:t>
            </a:r>
          </a:p>
          <a:p>
            <a:pPr lvl="2"/>
            <a:r>
              <a:rPr lang="ko-KR" altLang="en-US" sz="1600" dirty="0"/>
              <a:t>사용자 인터페이스</a:t>
            </a:r>
          </a:p>
          <a:p>
            <a:pPr lvl="1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559343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ë¶ë¥ ë ë²¨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919" y="1042892"/>
            <a:ext cx="7156276" cy="549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4717" y="-5738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CSS3 </a:t>
            </a:r>
            <a:r>
              <a:rPr lang="ko-KR" altLang="en-US" dirty="0"/>
              <a:t>스타일 시트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52875" y="6435466"/>
            <a:ext cx="20168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hlinkClick r:id="rId3"/>
              </a:rPr>
              <a:t>https://webdir.tistory.com/338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871489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4717" y="-5738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4–1 HTML </a:t>
            </a:r>
            <a:r>
              <a:rPr lang="ko-KR" altLang="en-US" dirty="0"/>
              <a:t>태그로만 작성한 웹 페이지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93</a:t>
            </a:fld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4733F0-B193-4466-9C30-1DE01EC436B0}"/>
              </a:ext>
            </a:extLst>
          </p:cNvPr>
          <p:cNvSpPr/>
          <p:nvPr/>
        </p:nvSpPr>
        <p:spPr>
          <a:xfrm>
            <a:off x="2477959" y="2587038"/>
            <a:ext cx="518046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D23BF37-0B71-4D55-911A-DCB8BA6C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24" y="2506532"/>
            <a:ext cx="2313806" cy="20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714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4717" y="-5738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94</a:t>
            </a:fld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6BB6F08-5876-43FF-B80B-C2807FC4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683" y="2566039"/>
            <a:ext cx="2313806" cy="2234649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7A91EA-F4B4-45C8-AB88-70110F17B923}"/>
              </a:ext>
            </a:extLst>
          </p:cNvPr>
          <p:cNvSpPr/>
          <p:nvPr/>
        </p:nvSpPr>
        <p:spPr>
          <a:xfrm>
            <a:off x="2345137" y="2095699"/>
            <a:ext cx="518046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스타일을 가진 웹 페이지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rgbClr val="00B050"/>
                </a:solidFill>
              </a:rPr>
              <a:t>/* 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작성 </a:t>
            </a:r>
            <a:r>
              <a:rPr lang="en-US" altLang="ko-KR" sz="1200" dirty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body { background-color :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/>
              <a:t>	h3 { color : purple;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 { border : 5px solid </a:t>
            </a:r>
            <a:r>
              <a:rPr lang="en-US" altLang="ko-KR" sz="1200" b="1" dirty="0" err="1"/>
              <a:t>yellowgreen</a:t>
            </a:r>
            <a:r>
              <a:rPr lang="en-US" altLang="ko-KR" sz="1200" b="1" dirty="0"/>
              <a:t>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span { color : blue; font-size : 20px; 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309EE2-208B-492C-B091-86437758C647}"/>
              </a:ext>
            </a:extLst>
          </p:cNvPr>
          <p:cNvSpPr txBox="1"/>
          <p:nvPr/>
        </p:nvSpPr>
        <p:spPr>
          <a:xfrm>
            <a:off x="5750153" y="2292775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&lt;body&gt;</a:t>
            </a:r>
            <a:r>
              <a:rPr lang="ko-KR" altLang="en-US" sz="1000" dirty="0"/>
              <a:t>요소의 배경색 </a:t>
            </a:r>
            <a:r>
              <a:rPr lang="en-US" altLang="ko-KR" sz="1000" b="1" dirty="0" err="1"/>
              <a:t>mistyrose</a:t>
            </a:r>
            <a:r>
              <a:rPr lang="ko-KR" altLang="en-US" sz="1000" dirty="0"/>
              <a:t> </a:t>
            </a:r>
          </a:p>
        </p:txBody>
      </p:sp>
      <p:sp>
        <p:nvSpPr>
          <p:cNvPr id="54" name="자유형 7">
            <a:extLst>
              <a:ext uri="{FF2B5EF4-FFF2-40B4-BE49-F238E27FC236}">
                <a16:creationId xmlns:a16="http://schemas.microsoft.com/office/drawing/2014/main" id="{1CA0DB6E-A2C0-4413-9C2B-91D3B8AE1289}"/>
              </a:ext>
            </a:extLst>
          </p:cNvPr>
          <p:cNvSpPr/>
          <p:nvPr/>
        </p:nvSpPr>
        <p:spPr>
          <a:xfrm>
            <a:off x="4768580" y="2528900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8">
            <a:extLst>
              <a:ext uri="{FF2B5EF4-FFF2-40B4-BE49-F238E27FC236}">
                <a16:creationId xmlns:a16="http://schemas.microsoft.com/office/drawing/2014/main" id="{1E0CE1F2-7DD0-4FC3-88E6-53B4EB38AD9F}"/>
              </a:ext>
            </a:extLst>
          </p:cNvPr>
          <p:cNvSpPr/>
          <p:nvPr/>
        </p:nvSpPr>
        <p:spPr>
          <a:xfrm>
            <a:off x="7202746" y="2528900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A3C7CB-709A-4716-AFB3-FBC0789F8816}"/>
              </a:ext>
            </a:extLst>
          </p:cNvPr>
          <p:cNvSpPr txBox="1"/>
          <p:nvPr/>
        </p:nvSpPr>
        <p:spPr>
          <a:xfrm>
            <a:off x="4773913" y="4096131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&lt;span&gt;</a:t>
            </a:r>
            <a:r>
              <a:rPr lang="ko-KR" altLang="en-US" sz="1000" dirty="0"/>
              <a:t>의 글자는 </a:t>
            </a:r>
            <a:r>
              <a:rPr lang="en-US" altLang="ko-KR" sz="1000" dirty="0"/>
              <a:t>blue</a:t>
            </a:r>
            <a:r>
              <a:rPr lang="ko-KR" altLang="en-US" sz="1000" dirty="0"/>
              <a:t>에 </a:t>
            </a:r>
            <a:r>
              <a:rPr lang="en-US" altLang="ko-KR" sz="1000" dirty="0"/>
              <a:t>20</a:t>
            </a:r>
            <a:r>
              <a:rPr lang="ko-KR" altLang="en-US" sz="1000" dirty="0"/>
              <a:t>픽셀</a:t>
            </a:r>
          </a:p>
        </p:txBody>
      </p:sp>
      <p:sp>
        <p:nvSpPr>
          <p:cNvPr id="57" name="자유형 10">
            <a:extLst>
              <a:ext uri="{FF2B5EF4-FFF2-40B4-BE49-F238E27FC236}">
                <a16:creationId xmlns:a16="http://schemas.microsoft.com/office/drawing/2014/main" id="{FDB63089-D7A8-44A9-B5F0-DF0CB2C7BBC4}"/>
              </a:ext>
            </a:extLst>
          </p:cNvPr>
          <p:cNvSpPr/>
          <p:nvPr/>
        </p:nvSpPr>
        <p:spPr>
          <a:xfrm>
            <a:off x="3794913" y="3733226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">
            <a:extLst>
              <a:ext uri="{FF2B5EF4-FFF2-40B4-BE49-F238E27FC236}">
                <a16:creationId xmlns:a16="http://schemas.microsoft.com/office/drawing/2014/main" id="{A2DD1171-6D48-4C6E-A7D9-A985A799C284}"/>
              </a:ext>
            </a:extLst>
          </p:cNvPr>
          <p:cNvSpPr/>
          <p:nvPr/>
        </p:nvSpPr>
        <p:spPr>
          <a:xfrm>
            <a:off x="6870430" y="4049317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121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052665" y="198720"/>
            <a:ext cx="2747810" cy="1130713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60111" y="6349271"/>
            <a:ext cx="13716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95</a:t>
            </a:fld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371CD2-D205-48F5-88B1-E53D0F710B55}"/>
              </a:ext>
            </a:extLst>
          </p:cNvPr>
          <p:cNvSpPr/>
          <p:nvPr/>
        </p:nvSpPr>
        <p:spPr>
          <a:xfrm>
            <a:off x="1920595" y="309104"/>
            <a:ext cx="641349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CSS3 </a:t>
            </a:r>
            <a:r>
              <a:rPr lang="ko-KR" altLang="en-US" dirty="0"/>
              <a:t>스타일 시트 구성</a:t>
            </a:r>
            <a:endParaRPr lang="en-US" altLang="ko-KR" dirty="0"/>
          </a:p>
          <a:p>
            <a:pPr lvl="0" fontAlgn="base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프론트앤드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와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8E7B832E-F436-4E66-BAAE-C8A02664E88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09000" y="1540991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&lt;span&gt; </a:t>
            </a:r>
            <a:r>
              <a:rPr lang="ko-KR" altLang="en-US" sz="2000" dirty="0"/>
              <a:t>텍스트를 </a:t>
            </a:r>
            <a:r>
              <a:rPr lang="en-US" altLang="ko-KR" sz="2000" dirty="0"/>
              <a:t>20</a:t>
            </a:r>
            <a:r>
              <a:rPr lang="ko-KR" altLang="en-US" sz="2000" dirty="0"/>
              <a:t>픽셀 </a:t>
            </a:r>
            <a:r>
              <a:rPr lang="en-US" altLang="ko-KR" sz="2000" dirty="0"/>
              <a:t>blue</a:t>
            </a:r>
            <a:r>
              <a:rPr lang="ko-KR" altLang="en-US" sz="2000" dirty="0"/>
              <a:t>로 출력하는 </a:t>
            </a:r>
            <a:r>
              <a:rPr lang="en-US" altLang="ko-KR" sz="2000" dirty="0"/>
              <a:t>CSS3 </a:t>
            </a:r>
            <a:r>
              <a:rPr lang="ko-KR" altLang="en-US" sz="2000" dirty="0"/>
              <a:t>스타일시트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1"/>
            <a:r>
              <a:rPr lang="ko-KR" altLang="en-US" sz="1800" dirty="0" err="1"/>
              <a:t>셀렉터</a:t>
            </a:r>
            <a:endParaRPr lang="en-US" altLang="ko-KR" sz="1800" dirty="0"/>
          </a:p>
          <a:p>
            <a:pPr lvl="2"/>
            <a:r>
              <a:rPr lang="en-US" altLang="ko-KR" sz="1400" dirty="0"/>
              <a:t>CSS3 </a:t>
            </a:r>
            <a:r>
              <a:rPr lang="ko-KR" altLang="en-US" sz="1400" dirty="0"/>
              <a:t>스타일 시트를 </a:t>
            </a:r>
            <a:r>
              <a:rPr lang="en-US" altLang="ko-KR" sz="1400" dirty="0"/>
              <a:t>HTML </a:t>
            </a:r>
            <a:r>
              <a:rPr lang="ko-KR" altLang="en-US" sz="1400" dirty="0"/>
              <a:t>페이지에 적용하도록 만든 이름</a:t>
            </a:r>
            <a:endParaRPr lang="en-US" altLang="ko-KR" sz="1400" dirty="0"/>
          </a:p>
          <a:p>
            <a:pPr lvl="1"/>
            <a:r>
              <a:rPr lang="ko-KR" altLang="en-US" sz="1800" dirty="0" err="1"/>
              <a:t>프로퍼티</a:t>
            </a:r>
            <a:endParaRPr lang="en-US" altLang="ko-KR" sz="1800" dirty="0"/>
          </a:p>
          <a:p>
            <a:pPr lvl="2"/>
            <a:r>
              <a:rPr lang="ko-KR" altLang="en-US" sz="1400" dirty="0"/>
              <a:t>스타일 속성 이름</a:t>
            </a:r>
            <a:r>
              <a:rPr lang="en-US" altLang="ko-KR" sz="1400" dirty="0"/>
              <a:t>. </a:t>
            </a:r>
            <a:r>
              <a:rPr lang="ko-KR" altLang="en-US" sz="1400" dirty="0"/>
              <a:t>약 </a:t>
            </a:r>
            <a:r>
              <a:rPr lang="en-US" altLang="ko-KR" sz="1400" dirty="0"/>
              <a:t>200</a:t>
            </a:r>
            <a:r>
              <a:rPr lang="ko-KR" altLang="en-US" sz="1400" dirty="0"/>
              <a:t>개 정도의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있음</a:t>
            </a:r>
          </a:p>
          <a:p>
            <a:pPr lvl="1"/>
            <a:r>
              <a:rPr lang="ko-KR" altLang="en-US" sz="1800" dirty="0"/>
              <a:t>값</a:t>
            </a:r>
            <a:endParaRPr lang="en-US" altLang="ko-KR" sz="1800" dirty="0"/>
          </a:p>
          <a:p>
            <a:pPr lvl="2"/>
            <a:r>
              <a:rPr lang="ko-KR" altLang="en-US" sz="1400" dirty="0" err="1"/>
              <a:t>프로퍼티의</a:t>
            </a:r>
            <a:r>
              <a:rPr lang="ko-KR" altLang="en-US" sz="1400" dirty="0"/>
              <a:t> 값</a:t>
            </a:r>
            <a:endParaRPr lang="en-US" altLang="ko-KR" sz="1400" dirty="0"/>
          </a:p>
          <a:p>
            <a:pPr lvl="1"/>
            <a:r>
              <a:rPr lang="ko-KR" altLang="en-US" sz="1800" dirty="0" err="1"/>
              <a:t>주석문</a:t>
            </a:r>
            <a:endParaRPr lang="en-US" altLang="ko-KR" sz="1800" dirty="0"/>
          </a:p>
          <a:p>
            <a:pPr lvl="2"/>
            <a:r>
              <a:rPr lang="ko-KR" altLang="en-US" sz="1400" dirty="0"/>
              <a:t>스타일 시트 내에 붙이는 설명문으로 </a:t>
            </a:r>
            <a:r>
              <a:rPr lang="en-US" altLang="ko-KR" sz="1400" dirty="0"/>
              <a:t>/* ... */. </a:t>
            </a:r>
            <a:r>
              <a:rPr lang="ko-KR" altLang="en-US" sz="1400" dirty="0"/>
              <a:t>여러 줄</a:t>
            </a:r>
            <a:r>
              <a:rPr lang="en-US" altLang="ko-KR" sz="1400" dirty="0"/>
              <a:t>,</a:t>
            </a:r>
            <a:r>
              <a:rPr lang="ko-KR" altLang="en-US" sz="1400" dirty="0"/>
              <a:t> 아무 위치에나 사용 가능</a:t>
            </a:r>
            <a:endParaRPr lang="en-US" altLang="ko-KR" sz="1400" dirty="0"/>
          </a:p>
          <a:p>
            <a:pPr lvl="1"/>
            <a:r>
              <a:rPr lang="ko-KR" altLang="en-US" sz="1800" dirty="0"/>
              <a:t>대소문자 구분 없음</a:t>
            </a:r>
          </a:p>
          <a:p>
            <a:pPr lvl="1"/>
            <a:endParaRPr lang="ko-KR" altLang="en-US" sz="1800" dirty="0"/>
          </a:p>
          <a:p>
            <a:endParaRPr lang="ko-KR" altLang="en-US" sz="20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D3EC91-34C2-4E52-A3B4-81FA99C0F4B4}"/>
              </a:ext>
            </a:extLst>
          </p:cNvPr>
          <p:cNvSpPr/>
          <p:nvPr/>
        </p:nvSpPr>
        <p:spPr>
          <a:xfrm>
            <a:off x="4926872" y="5885976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6B41462-326F-4572-BE65-73E4D1EC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117" y="2045047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3955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문서에 </a:t>
            </a:r>
            <a:r>
              <a:rPr lang="en-US" altLang="ko-KR" dirty="0"/>
              <a:t>CSS3 </a:t>
            </a:r>
            <a:r>
              <a:rPr lang="ko-KR" altLang="en-US" dirty="0"/>
              <a:t>스타일 시트 만들기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96</a:t>
            </a:fld>
            <a:endParaRPr lang="ko-KR" altLang="en-US" dirty="0"/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25920BF2-B5D4-42D0-9384-6448027E88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77770" y="1738905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HTML </a:t>
            </a:r>
            <a:r>
              <a:rPr lang="ko-KR" altLang="en-US" sz="2400" dirty="0"/>
              <a:t>문서에 </a:t>
            </a:r>
            <a:r>
              <a:rPr lang="en-US" altLang="ko-KR" sz="2400" dirty="0"/>
              <a:t>CSS3 </a:t>
            </a:r>
            <a:r>
              <a:rPr lang="ko-KR" altLang="en-US" sz="2400" dirty="0"/>
              <a:t>스타일 시트 만드는 방법 </a:t>
            </a:r>
            <a:r>
              <a:rPr lang="en-US" altLang="ko-KR" sz="2400" dirty="0"/>
              <a:t>3 </a:t>
            </a:r>
            <a:r>
              <a:rPr lang="ko-KR" altLang="en-US" sz="2400" dirty="0"/>
              <a:t>가지</a:t>
            </a:r>
            <a:endParaRPr lang="en-US" altLang="ko-KR" sz="2400" dirty="0"/>
          </a:p>
          <a:p>
            <a:endParaRPr lang="en-US" altLang="ko-KR" sz="2400" dirty="0"/>
          </a:p>
          <a:p>
            <a:pPr lvl="1"/>
            <a:r>
              <a:rPr lang="en-US" altLang="ko-KR" sz="2000" dirty="0"/>
              <a:t>&lt;style&gt;&lt;/style&gt; </a:t>
            </a:r>
            <a:r>
              <a:rPr lang="ko-KR" altLang="en-US" sz="2000" dirty="0"/>
              <a:t>태그에 스타일 시트 작성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pPr lvl="1"/>
            <a:r>
              <a:rPr lang="en-US" altLang="ko-KR" sz="2000" dirty="0"/>
              <a:t>style </a:t>
            </a:r>
            <a:r>
              <a:rPr lang="ko-KR" altLang="en-US" sz="2000" dirty="0"/>
              <a:t>속성에 스타일 시트 작성</a:t>
            </a:r>
            <a:endParaRPr lang="en-US" altLang="ko-KR" sz="2000" dirty="0"/>
          </a:p>
          <a:p>
            <a:pPr lvl="1"/>
            <a:endParaRPr lang="ko-KR" altLang="en-US" sz="2000" dirty="0"/>
          </a:p>
          <a:p>
            <a:pPr lvl="1"/>
            <a:r>
              <a:rPr lang="ko-KR" altLang="en-US" sz="2000" dirty="0"/>
              <a:t>스타일 시트를 별도 파일로 작성</a:t>
            </a:r>
            <a:r>
              <a:rPr lang="en-US" altLang="ko-KR" sz="2000" dirty="0"/>
              <a:t> </a:t>
            </a:r>
          </a:p>
          <a:p>
            <a:pPr lvl="1"/>
            <a:endParaRPr lang="en-US" altLang="ko-KR" sz="2000" dirty="0"/>
          </a:p>
          <a:p>
            <a:pPr lvl="2"/>
            <a:r>
              <a:rPr lang="en-US" altLang="ko-KR" sz="1800" dirty="0"/>
              <a:t>&lt;link&gt; </a:t>
            </a:r>
            <a:r>
              <a:rPr lang="ko-KR" altLang="en-US" sz="1800" dirty="0"/>
              <a:t>태그나 </a:t>
            </a:r>
            <a:r>
              <a:rPr lang="en-US" altLang="ko-KR" sz="1800" dirty="0"/>
              <a:t>@import</a:t>
            </a:r>
            <a:r>
              <a:rPr lang="ko-KR" altLang="en-US" sz="1800" dirty="0"/>
              <a:t>로 불러 사용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58235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&lt;style&gt; </a:t>
            </a:r>
            <a:r>
              <a:rPr lang="ko-KR" altLang="en-US" dirty="0"/>
              <a:t>태그에 스타일 시트 만들기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97</a:t>
            </a:fld>
            <a:endParaRPr lang="ko-KR" altLang="en-US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ECEA868A-6943-4578-AD8C-C0B63DE0554B}"/>
              </a:ext>
            </a:extLst>
          </p:cNvPr>
          <p:cNvSpPr txBox="1">
            <a:spLocks/>
          </p:cNvSpPr>
          <p:nvPr/>
        </p:nvSpPr>
        <p:spPr>
          <a:xfrm>
            <a:off x="2075688" y="1723154"/>
            <a:ext cx="8153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전형적인 모양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&lt;style&gt; </a:t>
            </a:r>
            <a:r>
              <a:rPr lang="ko-KR" altLang="en-US" sz="2000" dirty="0"/>
              <a:t>태그는 </a:t>
            </a:r>
            <a:r>
              <a:rPr lang="en-US" altLang="ko-KR" sz="2000" dirty="0"/>
              <a:t>&lt;head&gt; </a:t>
            </a:r>
            <a:r>
              <a:rPr lang="ko-KR" altLang="en-US" sz="2000" dirty="0"/>
              <a:t>태그 내에서만 사용</a:t>
            </a:r>
          </a:p>
          <a:p>
            <a:pPr lvl="1"/>
            <a:r>
              <a:rPr lang="en-US" altLang="ko-KR" sz="2000" dirty="0"/>
              <a:t>&lt;style&gt; </a:t>
            </a:r>
            <a:r>
              <a:rPr lang="ko-KR" altLang="en-US" sz="2000" dirty="0"/>
              <a:t>태그는 여러 번 작성 가능</a:t>
            </a:r>
            <a:endParaRPr lang="en-US" altLang="ko-KR" sz="2000" dirty="0"/>
          </a:p>
          <a:p>
            <a:pPr lvl="2"/>
            <a:r>
              <a:rPr lang="ko-KR" altLang="en-US" sz="1800" dirty="0"/>
              <a:t>스타일 시트들이 합쳐 사용</a:t>
            </a:r>
          </a:p>
          <a:p>
            <a:pPr lvl="1"/>
            <a:r>
              <a:rPr lang="en-US" altLang="ko-KR" sz="2000" dirty="0"/>
              <a:t>&lt;style&gt; </a:t>
            </a:r>
            <a:r>
              <a:rPr lang="ko-KR" altLang="en-US" sz="2000" dirty="0"/>
              <a:t>태그에 작성된 스타일 시트는 웹 페이지 전체에 적용</a:t>
            </a:r>
          </a:p>
          <a:p>
            <a:endParaRPr lang="ko-KR" altLang="en-US" sz="24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9059887-8F69-476D-8C14-B0F7E9979B43}"/>
              </a:ext>
            </a:extLst>
          </p:cNvPr>
          <p:cNvSpPr/>
          <p:nvPr/>
        </p:nvSpPr>
        <p:spPr>
          <a:xfrm>
            <a:off x="2938696" y="2299218"/>
            <a:ext cx="572409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	body { background-color :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	h3 { color : purple;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{ border : 5px solid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	span { color : blue; font-size : 20px;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57517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98</a:t>
            </a:fld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E3B5263-A3EC-4498-A9D0-5A3631DD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737" y="2391835"/>
            <a:ext cx="2578657" cy="2553981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809973-1577-472B-B4AB-EF9C8E0C1E1A}"/>
              </a:ext>
            </a:extLst>
          </p:cNvPr>
          <p:cNvSpPr/>
          <p:nvPr/>
        </p:nvSpPr>
        <p:spPr>
          <a:xfrm>
            <a:off x="2277996" y="1561440"/>
            <a:ext cx="48748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/>
              <a:t>body { </a:t>
            </a:r>
          </a:p>
          <a:p>
            <a:pPr defTabSz="180000"/>
            <a:r>
              <a:rPr lang="en-US" altLang="ko-KR" sz="1400" b="1" dirty="0"/>
              <a:t>	background-color :  linen; </a:t>
            </a:r>
          </a:p>
          <a:p>
            <a:pPr defTabSz="180000"/>
            <a:r>
              <a:rPr lang="en-US" altLang="ko-KR" sz="1400" b="1" dirty="0"/>
              <a:t>	color : </a:t>
            </a:r>
            <a:r>
              <a:rPr lang="en-US" altLang="ko-KR" sz="1400" b="1" dirty="0" err="1"/>
              <a:t>blueviolet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/>
              <a:t>	margin-left : 30px;</a:t>
            </a:r>
          </a:p>
          <a:p>
            <a:pPr defTabSz="180000"/>
            <a:r>
              <a:rPr lang="en-US" altLang="ko-KR" sz="1400" b="1" dirty="0"/>
              <a:t>	margin-right : 30px;</a:t>
            </a:r>
          </a:p>
          <a:p>
            <a:pPr defTabSz="180000"/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b="1" dirty="0"/>
              <a:t>h3 { </a:t>
            </a:r>
          </a:p>
          <a:p>
            <a:pPr defTabSz="180000"/>
            <a:r>
              <a:rPr lang="en-US" altLang="ko-KR" sz="1400" b="1" dirty="0"/>
              <a:t>	text-align : center; </a:t>
            </a:r>
          </a:p>
          <a:p>
            <a:pPr defTabSz="180000"/>
            <a:r>
              <a:rPr lang="en-US" altLang="ko-KR" sz="1400" b="1" dirty="0"/>
              <a:t>	color : </a:t>
            </a:r>
            <a:r>
              <a:rPr lang="en-US" altLang="ko-KR" sz="1400" b="1" dirty="0" err="1"/>
              <a:t>darkred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/>
              <a:t> 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endParaRPr lang="en-US" altLang="ko-KR" sz="1400" dirty="0"/>
          </a:p>
          <a:p>
            <a:pPr defTabSz="180000"/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4CC3320-6DB6-43A6-A1BD-25199B08DF1F}"/>
              </a:ext>
            </a:extLst>
          </p:cNvPr>
          <p:cNvCxnSpPr/>
          <p:nvPr/>
        </p:nvCxnSpPr>
        <p:spPr>
          <a:xfrm>
            <a:off x="7506900" y="5675761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FD5D025-93AB-485B-9AA0-60F9816F1768}"/>
              </a:ext>
            </a:extLst>
          </p:cNvPr>
          <p:cNvCxnSpPr/>
          <p:nvPr/>
        </p:nvCxnSpPr>
        <p:spPr>
          <a:xfrm>
            <a:off x="7771079" y="4955681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0A5EA55-5F1F-4623-83B1-372663D056A7}"/>
              </a:ext>
            </a:extLst>
          </p:cNvPr>
          <p:cNvCxnSpPr/>
          <p:nvPr/>
        </p:nvCxnSpPr>
        <p:spPr>
          <a:xfrm>
            <a:off x="7506900" y="4955681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F91B0E2-E2F7-4298-9547-56B2F0C3D03A}"/>
              </a:ext>
            </a:extLst>
          </p:cNvPr>
          <p:cNvCxnSpPr/>
          <p:nvPr/>
        </p:nvCxnSpPr>
        <p:spPr>
          <a:xfrm>
            <a:off x="9790606" y="5675761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2186072-5845-47AD-BC0D-9830227A3FB9}"/>
              </a:ext>
            </a:extLst>
          </p:cNvPr>
          <p:cNvCxnSpPr/>
          <p:nvPr/>
        </p:nvCxnSpPr>
        <p:spPr>
          <a:xfrm>
            <a:off x="10054785" y="4955681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4A63256-D0DC-4B71-B586-EBFA4A712CE2}"/>
              </a:ext>
            </a:extLst>
          </p:cNvPr>
          <p:cNvCxnSpPr/>
          <p:nvPr/>
        </p:nvCxnSpPr>
        <p:spPr>
          <a:xfrm>
            <a:off x="9790606" y="4955681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673DF92-5425-401E-9B66-F2DCFA697FE4}"/>
              </a:ext>
            </a:extLst>
          </p:cNvPr>
          <p:cNvSpPr/>
          <p:nvPr/>
        </p:nvSpPr>
        <p:spPr>
          <a:xfrm>
            <a:off x="7374527" y="5780453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C816AB-C900-42EB-8998-EA567C72C513}"/>
              </a:ext>
            </a:extLst>
          </p:cNvPr>
          <p:cNvSpPr/>
          <p:nvPr/>
        </p:nvSpPr>
        <p:spPr>
          <a:xfrm>
            <a:off x="9046673" y="5780453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margin-right:30px</a:t>
            </a:r>
            <a:endParaRPr lang="ko-KR" altLang="en-US" sz="1000" dirty="0"/>
          </a:p>
        </p:txBody>
      </p:sp>
      <p:sp>
        <p:nvSpPr>
          <p:cNvPr id="61" name="자유형 20">
            <a:extLst>
              <a:ext uri="{FF2B5EF4-FFF2-40B4-BE49-F238E27FC236}">
                <a16:creationId xmlns:a16="http://schemas.microsoft.com/office/drawing/2014/main" id="{8AA73FD6-088C-47B8-B59E-2D889E175B9A}"/>
              </a:ext>
            </a:extLst>
          </p:cNvPr>
          <p:cNvSpPr/>
          <p:nvPr/>
        </p:nvSpPr>
        <p:spPr>
          <a:xfrm>
            <a:off x="7121765" y="2868221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E82395B-E294-48F4-A376-5F0839A13B9F}"/>
              </a:ext>
            </a:extLst>
          </p:cNvPr>
          <p:cNvSpPr/>
          <p:nvPr/>
        </p:nvSpPr>
        <p:spPr>
          <a:xfrm>
            <a:off x="6851421" y="2651425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linen </a:t>
            </a:r>
            <a:r>
              <a:rPr lang="ko-KR" altLang="en-US" sz="1000" dirty="0"/>
              <a:t>색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A32B18-6651-4412-B913-C32195725E57}"/>
              </a:ext>
            </a:extLst>
          </p:cNvPr>
          <p:cNvSpPr/>
          <p:nvPr/>
        </p:nvSpPr>
        <p:spPr>
          <a:xfrm>
            <a:off x="8291581" y="5142155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blueviolet</a:t>
            </a:r>
            <a:r>
              <a:rPr lang="en-US" altLang="ko-KR" sz="1000" dirty="0"/>
              <a:t> </a:t>
            </a:r>
            <a:r>
              <a:rPr lang="ko-KR" altLang="en-US" sz="1000" dirty="0"/>
              <a:t>색</a:t>
            </a:r>
          </a:p>
        </p:txBody>
      </p:sp>
      <p:sp>
        <p:nvSpPr>
          <p:cNvPr id="64" name="자유형 23">
            <a:extLst>
              <a:ext uri="{FF2B5EF4-FFF2-40B4-BE49-F238E27FC236}">
                <a16:creationId xmlns:a16="http://schemas.microsoft.com/office/drawing/2014/main" id="{ED74B237-16D7-4FE4-BE2A-153F44767190}"/>
              </a:ext>
            </a:extLst>
          </p:cNvPr>
          <p:cNvSpPr/>
          <p:nvPr/>
        </p:nvSpPr>
        <p:spPr>
          <a:xfrm>
            <a:off x="8686387" y="4664347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26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62000" y="1479903"/>
            <a:ext cx="10572750" cy="5378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>
            <a:off x="1580538" y="162041"/>
            <a:ext cx="175531" cy="818647"/>
          </a:xfrm>
          <a:prstGeom prst="rtTriangle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flipH="1">
            <a:off x="1" y="-6428"/>
            <a:ext cx="6413499" cy="3987800"/>
          </a:xfrm>
          <a:custGeom>
            <a:avLst/>
            <a:gdLst>
              <a:gd name="connsiteX0" fmla="*/ 5293477 w 6413499"/>
              <a:gd name="connsiteY0" fmla="*/ 391887 h 3987800"/>
              <a:gd name="connsiteX1" fmla="*/ 3691985 w 6413499"/>
              <a:gd name="connsiteY1" fmla="*/ 391887 h 3987800"/>
              <a:gd name="connsiteX2" fmla="*/ 1614218 w 6413499"/>
              <a:gd name="connsiteY2" fmla="*/ 3979282 h 3987800"/>
              <a:gd name="connsiteX3" fmla="*/ 1435126 w 6413499"/>
              <a:gd name="connsiteY3" fmla="*/ 3979282 h 3987800"/>
              <a:gd name="connsiteX4" fmla="*/ 3512893 w 6413499"/>
              <a:gd name="connsiteY4" fmla="*/ 391887 h 3987800"/>
              <a:gd name="connsiteX5" fmla="*/ 1872392 w 6413499"/>
              <a:gd name="connsiteY5" fmla="*/ 391887 h 3987800"/>
              <a:gd name="connsiteX6" fmla="*/ 0 w 6413499"/>
              <a:gd name="connsiteY6" fmla="*/ 3987800 h 3987800"/>
              <a:gd name="connsiteX7" fmla="*/ 3210777 w 6413499"/>
              <a:gd name="connsiteY7" fmla="*/ 3987800 h 3987800"/>
              <a:gd name="connsiteX8" fmla="*/ 6413499 w 6413499"/>
              <a:gd name="connsiteY8" fmla="*/ 391887 h 3987800"/>
              <a:gd name="connsiteX9" fmla="*/ 5472569 w 6413499"/>
              <a:gd name="connsiteY9" fmla="*/ 391887 h 3987800"/>
              <a:gd name="connsiteX10" fmla="*/ 3389869 w 6413499"/>
              <a:gd name="connsiteY10" fmla="*/ 3987800 h 3987800"/>
              <a:gd name="connsiteX11" fmla="*/ 5038099 w 6413499"/>
              <a:gd name="connsiteY11" fmla="*/ 3987800 h 3987800"/>
              <a:gd name="connsiteX12" fmla="*/ 6413499 w 6413499"/>
              <a:gd name="connsiteY12" fmla="*/ 1346355 h 3987800"/>
              <a:gd name="connsiteX13" fmla="*/ 3739868 w 6413499"/>
              <a:gd name="connsiteY13" fmla="*/ 0 h 3987800"/>
              <a:gd name="connsiteX14" fmla="*/ 2076447 w 6413499"/>
              <a:gd name="connsiteY14" fmla="*/ 0 h 3987800"/>
              <a:gd name="connsiteX15" fmla="*/ 1958253 w 6413499"/>
              <a:gd name="connsiteY15" fmla="*/ 226991 h 3987800"/>
              <a:gd name="connsiteX16" fmla="*/ 3608398 w 6413499"/>
              <a:gd name="connsiteY16" fmla="*/ 226991 h 3987800"/>
              <a:gd name="connsiteX17" fmla="*/ 6413499 w 6413499"/>
              <a:gd name="connsiteY17" fmla="*/ 0 h 3987800"/>
              <a:gd name="connsiteX18" fmla="*/ 3918960 w 6413499"/>
              <a:gd name="connsiteY18" fmla="*/ 0 h 3987800"/>
              <a:gd name="connsiteX19" fmla="*/ 3787490 w 6413499"/>
              <a:gd name="connsiteY19" fmla="*/ 226991 h 3987800"/>
              <a:gd name="connsiteX20" fmla="*/ 5388983 w 6413499"/>
              <a:gd name="connsiteY20" fmla="*/ 226991 h 3987800"/>
              <a:gd name="connsiteX21" fmla="*/ 5515519 w 6413499"/>
              <a:gd name="connsiteY21" fmla="*/ 8518 h 3987800"/>
              <a:gd name="connsiteX22" fmla="*/ 5694611 w 6413499"/>
              <a:gd name="connsiteY22" fmla="*/ 8518 h 3987800"/>
              <a:gd name="connsiteX23" fmla="*/ 5568075 w 6413499"/>
              <a:gd name="connsiteY23" fmla="*/ 226991 h 3987800"/>
              <a:gd name="connsiteX24" fmla="*/ 6413499 w 6413499"/>
              <a:gd name="connsiteY24" fmla="*/ 226991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413499" h="3987800">
                <a:moveTo>
                  <a:pt x="5293477" y="391887"/>
                </a:moveTo>
                <a:lnTo>
                  <a:pt x="3691985" y="391887"/>
                </a:lnTo>
                <a:lnTo>
                  <a:pt x="1614218" y="3979282"/>
                </a:lnTo>
                <a:lnTo>
                  <a:pt x="1435126" y="3979282"/>
                </a:lnTo>
                <a:lnTo>
                  <a:pt x="3512893" y="391887"/>
                </a:lnTo>
                <a:lnTo>
                  <a:pt x="1872392" y="391887"/>
                </a:lnTo>
                <a:lnTo>
                  <a:pt x="0" y="3987800"/>
                </a:lnTo>
                <a:lnTo>
                  <a:pt x="3210777" y="3987800"/>
                </a:lnTo>
                <a:close/>
                <a:moveTo>
                  <a:pt x="6413499" y="391887"/>
                </a:moveTo>
                <a:lnTo>
                  <a:pt x="5472569" y="391887"/>
                </a:lnTo>
                <a:lnTo>
                  <a:pt x="3389869" y="3987800"/>
                </a:lnTo>
                <a:lnTo>
                  <a:pt x="5038099" y="3987800"/>
                </a:lnTo>
                <a:lnTo>
                  <a:pt x="6413499" y="1346355"/>
                </a:lnTo>
                <a:close/>
                <a:moveTo>
                  <a:pt x="3739868" y="0"/>
                </a:moveTo>
                <a:lnTo>
                  <a:pt x="2076447" y="0"/>
                </a:lnTo>
                <a:lnTo>
                  <a:pt x="1958253" y="226991"/>
                </a:lnTo>
                <a:lnTo>
                  <a:pt x="3608398" y="226991"/>
                </a:lnTo>
                <a:close/>
                <a:moveTo>
                  <a:pt x="6413499" y="0"/>
                </a:moveTo>
                <a:lnTo>
                  <a:pt x="3918960" y="0"/>
                </a:lnTo>
                <a:lnTo>
                  <a:pt x="3787490" y="226991"/>
                </a:lnTo>
                <a:lnTo>
                  <a:pt x="5388983" y="226991"/>
                </a:lnTo>
                <a:lnTo>
                  <a:pt x="5515519" y="8518"/>
                </a:lnTo>
                <a:lnTo>
                  <a:pt x="5694611" y="8518"/>
                </a:lnTo>
                <a:lnTo>
                  <a:pt x="5568075" y="226991"/>
                </a:lnTo>
                <a:lnTo>
                  <a:pt x="6413499" y="226991"/>
                </a:lnTo>
                <a:close/>
              </a:path>
            </a:pathLst>
          </a:custGeom>
          <a:gradFill>
            <a:gsLst>
              <a:gs pos="0">
                <a:schemeClr val="bg1">
                  <a:alpha val="2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939038" y="1178963"/>
            <a:ext cx="200297" cy="410349"/>
            <a:chOff x="6602565" y="1851948"/>
            <a:chExt cx="200297" cy="410349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6602565" y="185194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669512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69511" y="209023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61028" y="1178963"/>
            <a:ext cx="200297" cy="410349"/>
            <a:chOff x="1213428" y="1701478"/>
            <a:chExt cx="200297" cy="410349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1213428" y="1701478"/>
              <a:ext cx="200297" cy="410349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80375" y="178929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80374" y="1939766"/>
              <a:ext cx="62652" cy="626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1028493"/>
            <a:ext cx="12192000" cy="150470"/>
          </a:xfrm>
          <a:prstGeom prst="rect">
            <a:avLst/>
          </a:prstGeom>
          <a:gradFill flip="none" rotWithShape="1">
            <a:gsLst>
              <a:gs pos="3000">
                <a:schemeClr val="bg1">
                  <a:shade val="67500"/>
                  <a:satMod val="115000"/>
                </a:schemeClr>
              </a:gs>
              <a:gs pos="8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68300" dist="139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2111" y="169834"/>
            <a:ext cx="638428" cy="810854"/>
          </a:xfrm>
          <a:prstGeom prst="rect">
            <a:avLst/>
          </a:prstGeom>
          <a:solidFill>
            <a:srgbClr val="F3AFB0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CHAPTER</a:t>
            </a:r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  <p:sp>
        <p:nvSpPr>
          <p:cNvPr id="27" name="직사각형 26"/>
          <p:cNvSpPr/>
          <p:nvPr/>
        </p:nvSpPr>
        <p:spPr>
          <a:xfrm>
            <a:off x="2025591" y="192942"/>
            <a:ext cx="4977598" cy="6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style </a:t>
            </a:r>
            <a:r>
              <a:rPr lang="ko-KR" altLang="en-US" dirty="0"/>
              <a:t>속성에 스타일 시트 만들기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프론트앤드 와 백앤드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10473212" y="198720"/>
            <a:ext cx="392823" cy="798447"/>
            <a:chOff x="2808" y="2468"/>
            <a:chExt cx="1565" cy="318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57" y="3636"/>
              <a:ext cx="71" cy="803"/>
            </a:xfrm>
            <a:prstGeom prst="rect">
              <a:avLst/>
            </a:pr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808" y="4362"/>
              <a:ext cx="1565" cy="231"/>
            </a:xfrm>
            <a:custGeom>
              <a:avLst/>
              <a:gdLst>
                <a:gd name="T0" fmla="*/ 4360 w 4695"/>
                <a:gd name="T1" fmla="*/ 691 h 691"/>
                <a:gd name="T2" fmla="*/ 346 w 4695"/>
                <a:gd name="T3" fmla="*/ 691 h 691"/>
                <a:gd name="T4" fmla="*/ 310 w 4695"/>
                <a:gd name="T5" fmla="*/ 691 h 691"/>
                <a:gd name="T6" fmla="*/ 242 w 4695"/>
                <a:gd name="T7" fmla="*/ 677 h 691"/>
                <a:gd name="T8" fmla="*/ 180 w 4695"/>
                <a:gd name="T9" fmla="*/ 651 h 691"/>
                <a:gd name="T10" fmla="*/ 126 w 4695"/>
                <a:gd name="T11" fmla="*/ 613 h 691"/>
                <a:gd name="T12" fmla="*/ 78 w 4695"/>
                <a:gd name="T13" fmla="*/ 567 h 691"/>
                <a:gd name="T14" fmla="*/ 41 w 4695"/>
                <a:gd name="T15" fmla="*/ 511 h 691"/>
                <a:gd name="T16" fmla="*/ 15 w 4695"/>
                <a:gd name="T17" fmla="*/ 449 h 691"/>
                <a:gd name="T18" fmla="*/ 2 w 4695"/>
                <a:gd name="T19" fmla="*/ 381 h 691"/>
                <a:gd name="T20" fmla="*/ 0 w 4695"/>
                <a:gd name="T21" fmla="*/ 345 h 691"/>
                <a:gd name="T22" fmla="*/ 0 w 4695"/>
                <a:gd name="T23" fmla="*/ 345 h 691"/>
                <a:gd name="T24" fmla="*/ 2 w 4695"/>
                <a:gd name="T25" fmla="*/ 311 h 691"/>
                <a:gd name="T26" fmla="*/ 15 w 4695"/>
                <a:gd name="T27" fmla="*/ 243 h 691"/>
                <a:gd name="T28" fmla="*/ 41 w 4695"/>
                <a:gd name="T29" fmla="*/ 180 h 691"/>
                <a:gd name="T30" fmla="*/ 78 w 4695"/>
                <a:gd name="T31" fmla="*/ 125 h 691"/>
                <a:gd name="T32" fmla="*/ 126 w 4695"/>
                <a:gd name="T33" fmla="*/ 79 h 691"/>
                <a:gd name="T34" fmla="*/ 180 w 4695"/>
                <a:gd name="T35" fmla="*/ 41 h 691"/>
                <a:gd name="T36" fmla="*/ 242 w 4695"/>
                <a:gd name="T37" fmla="*/ 16 h 691"/>
                <a:gd name="T38" fmla="*/ 310 w 4695"/>
                <a:gd name="T39" fmla="*/ 1 h 691"/>
                <a:gd name="T40" fmla="*/ 346 w 4695"/>
                <a:gd name="T41" fmla="*/ 0 h 691"/>
                <a:gd name="T42" fmla="*/ 4349 w 4695"/>
                <a:gd name="T43" fmla="*/ 0 h 691"/>
                <a:gd name="T44" fmla="*/ 4385 w 4695"/>
                <a:gd name="T45" fmla="*/ 1 h 691"/>
                <a:gd name="T46" fmla="*/ 4453 w 4695"/>
                <a:gd name="T47" fmla="*/ 16 h 691"/>
                <a:gd name="T48" fmla="*/ 4515 w 4695"/>
                <a:gd name="T49" fmla="*/ 41 h 691"/>
                <a:gd name="T50" fmla="*/ 4570 w 4695"/>
                <a:gd name="T51" fmla="*/ 79 h 691"/>
                <a:gd name="T52" fmla="*/ 4617 w 4695"/>
                <a:gd name="T53" fmla="*/ 125 h 691"/>
                <a:gd name="T54" fmla="*/ 4655 w 4695"/>
                <a:gd name="T55" fmla="*/ 180 h 691"/>
                <a:gd name="T56" fmla="*/ 4681 w 4695"/>
                <a:gd name="T57" fmla="*/ 243 h 691"/>
                <a:gd name="T58" fmla="*/ 4694 w 4695"/>
                <a:gd name="T59" fmla="*/ 311 h 691"/>
                <a:gd name="T60" fmla="*/ 4695 w 4695"/>
                <a:gd name="T61" fmla="*/ 345 h 691"/>
                <a:gd name="T62" fmla="*/ 4695 w 4695"/>
                <a:gd name="T63" fmla="*/ 345 h 691"/>
                <a:gd name="T64" fmla="*/ 4695 w 4695"/>
                <a:gd name="T65" fmla="*/ 381 h 691"/>
                <a:gd name="T66" fmla="*/ 4685 w 4695"/>
                <a:gd name="T67" fmla="*/ 449 h 691"/>
                <a:gd name="T68" fmla="*/ 4661 w 4695"/>
                <a:gd name="T69" fmla="*/ 511 h 691"/>
                <a:gd name="T70" fmla="*/ 4624 w 4695"/>
                <a:gd name="T71" fmla="*/ 567 h 691"/>
                <a:gd name="T72" fmla="*/ 4578 w 4695"/>
                <a:gd name="T73" fmla="*/ 613 h 691"/>
                <a:gd name="T74" fmla="*/ 4524 w 4695"/>
                <a:gd name="T75" fmla="*/ 651 h 691"/>
                <a:gd name="T76" fmla="*/ 4462 w 4695"/>
                <a:gd name="T77" fmla="*/ 677 h 691"/>
                <a:gd name="T78" fmla="*/ 4394 w 4695"/>
                <a:gd name="T79" fmla="*/ 691 h 691"/>
                <a:gd name="T80" fmla="*/ 4360 w 4695"/>
                <a:gd name="T81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95" h="691">
                  <a:moveTo>
                    <a:pt x="4360" y="691"/>
                  </a:moveTo>
                  <a:lnTo>
                    <a:pt x="346" y="691"/>
                  </a:lnTo>
                  <a:lnTo>
                    <a:pt x="310" y="691"/>
                  </a:lnTo>
                  <a:lnTo>
                    <a:pt x="242" y="677"/>
                  </a:lnTo>
                  <a:lnTo>
                    <a:pt x="180" y="651"/>
                  </a:lnTo>
                  <a:lnTo>
                    <a:pt x="126" y="613"/>
                  </a:lnTo>
                  <a:lnTo>
                    <a:pt x="78" y="567"/>
                  </a:lnTo>
                  <a:lnTo>
                    <a:pt x="41" y="511"/>
                  </a:lnTo>
                  <a:lnTo>
                    <a:pt x="15" y="449"/>
                  </a:lnTo>
                  <a:lnTo>
                    <a:pt x="2" y="381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2" y="311"/>
                  </a:lnTo>
                  <a:lnTo>
                    <a:pt x="15" y="243"/>
                  </a:lnTo>
                  <a:lnTo>
                    <a:pt x="41" y="180"/>
                  </a:lnTo>
                  <a:lnTo>
                    <a:pt x="78" y="125"/>
                  </a:lnTo>
                  <a:lnTo>
                    <a:pt x="126" y="79"/>
                  </a:lnTo>
                  <a:lnTo>
                    <a:pt x="180" y="41"/>
                  </a:lnTo>
                  <a:lnTo>
                    <a:pt x="242" y="16"/>
                  </a:lnTo>
                  <a:lnTo>
                    <a:pt x="310" y="1"/>
                  </a:lnTo>
                  <a:lnTo>
                    <a:pt x="346" y="0"/>
                  </a:lnTo>
                  <a:lnTo>
                    <a:pt x="4349" y="0"/>
                  </a:lnTo>
                  <a:lnTo>
                    <a:pt x="4385" y="1"/>
                  </a:lnTo>
                  <a:lnTo>
                    <a:pt x="4453" y="16"/>
                  </a:lnTo>
                  <a:lnTo>
                    <a:pt x="4515" y="41"/>
                  </a:lnTo>
                  <a:lnTo>
                    <a:pt x="4570" y="79"/>
                  </a:lnTo>
                  <a:lnTo>
                    <a:pt x="4617" y="125"/>
                  </a:lnTo>
                  <a:lnTo>
                    <a:pt x="4655" y="180"/>
                  </a:lnTo>
                  <a:lnTo>
                    <a:pt x="4681" y="243"/>
                  </a:lnTo>
                  <a:lnTo>
                    <a:pt x="4694" y="311"/>
                  </a:lnTo>
                  <a:lnTo>
                    <a:pt x="4695" y="345"/>
                  </a:lnTo>
                  <a:lnTo>
                    <a:pt x="4695" y="345"/>
                  </a:lnTo>
                  <a:lnTo>
                    <a:pt x="4695" y="381"/>
                  </a:lnTo>
                  <a:lnTo>
                    <a:pt x="4685" y="449"/>
                  </a:lnTo>
                  <a:lnTo>
                    <a:pt x="4661" y="511"/>
                  </a:lnTo>
                  <a:lnTo>
                    <a:pt x="4624" y="567"/>
                  </a:lnTo>
                  <a:lnTo>
                    <a:pt x="4578" y="613"/>
                  </a:lnTo>
                  <a:lnTo>
                    <a:pt x="4524" y="651"/>
                  </a:lnTo>
                  <a:lnTo>
                    <a:pt x="4462" y="677"/>
                  </a:lnTo>
                  <a:lnTo>
                    <a:pt x="4394" y="691"/>
                  </a:lnTo>
                  <a:lnTo>
                    <a:pt x="4360" y="6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2962" y="4593"/>
              <a:ext cx="1261" cy="1056"/>
            </a:xfrm>
            <a:custGeom>
              <a:avLst/>
              <a:gdLst>
                <a:gd name="T0" fmla="*/ 3783 w 3783"/>
                <a:gd name="T1" fmla="*/ 0 h 3168"/>
                <a:gd name="T2" fmla="*/ 0 w 3783"/>
                <a:gd name="T3" fmla="*/ 0 h 3168"/>
                <a:gd name="T4" fmla="*/ 154 w 3783"/>
                <a:gd name="T5" fmla="*/ 2900 h 3168"/>
                <a:gd name="T6" fmla="*/ 157 w 3783"/>
                <a:gd name="T7" fmla="*/ 2928 h 3168"/>
                <a:gd name="T8" fmla="*/ 170 w 3783"/>
                <a:gd name="T9" fmla="*/ 2982 h 3168"/>
                <a:gd name="T10" fmla="*/ 193 w 3783"/>
                <a:gd name="T11" fmla="*/ 3030 h 3168"/>
                <a:gd name="T12" fmla="*/ 225 w 3783"/>
                <a:gd name="T13" fmla="*/ 3073 h 3168"/>
                <a:gd name="T14" fmla="*/ 264 w 3783"/>
                <a:gd name="T15" fmla="*/ 3109 h 3168"/>
                <a:gd name="T16" fmla="*/ 308 w 3783"/>
                <a:gd name="T17" fmla="*/ 3138 h 3168"/>
                <a:gd name="T18" fmla="*/ 359 w 3783"/>
                <a:gd name="T19" fmla="*/ 3158 h 3168"/>
                <a:gd name="T20" fmla="*/ 413 w 3783"/>
                <a:gd name="T21" fmla="*/ 3168 h 3168"/>
                <a:gd name="T22" fmla="*/ 442 w 3783"/>
                <a:gd name="T23" fmla="*/ 3168 h 3168"/>
                <a:gd name="T24" fmla="*/ 3341 w 3783"/>
                <a:gd name="T25" fmla="*/ 3168 h 3168"/>
                <a:gd name="T26" fmla="*/ 3370 w 3783"/>
                <a:gd name="T27" fmla="*/ 3168 h 3168"/>
                <a:gd name="T28" fmla="*/ 3425 w 3783"/>
                <a:gd name="T29" fmla="*/ 3158 h 3168"/>
                <a:gd name="T30" fmla="*/ 3474 w 3783"/>
                <a:gd name="T31" fmla="*/ 3138 h 3168"/>
                <a:gd name="T32" fmla="*/ 3520 w 3783"/>
                <a:gd name="T33" fmla="*/ 3109 h 3168"/>
                <a:gd name="T34" fmla="*/ 3559 w 3783"/>
                <a:gd name="T35" fmla="*/ 3073 h 3168"/>
                <a:gd name="T36" fmla="*/ 3589 w 3783"/>
                <a:gd name="T37" fmla="*/ 3030 h 3168"/>
                <a:gd name="T38" fmla="*/ 3612 w 3783"/>
                <a:gd name="T39" fmla="*/ 2982 h 3168"/>
                <a:gd name="T40" fmla="*/ 3626 w 3783"/>
                <a:gd name="T41" fmla="*/ 2928 h 3168"/>
                <a:gd name="T42" fmla="*/ 3629 w 3783"/>
                <a:gd name="T43" fmla="*/ 2900 h 3168"/>
                <a:gd name="T44" fmla="*/ 3783 w 3783"/>
                <a:gd name="T45" fmla="*/ 0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83" h="3168">
                  <a:moveTo>
                    <a:pt x="3783" y="0"/>
                  </a:moveTo>
                  <a:lnTo>
                    <a:pt x="0" y="0"/>
                  </a:lnTo>
                  <a:lnTo>
                    <a:pt x="154" y="2900"/>
                  </a:lnTo>
                  <a:lnTo>
                    <a:pt x="157" y="2928"/>
                  </a:lnTo>
                  <a:lnTo>
                    <a:pt x="170" y="2982"/>
                  </a:lnTo>
                  <a:lnTo>
                    <a:pt x="193" y="3030"/>
                  </a:lnTo>
                  <a:lnTo>
                    <a:pt x="225" y="3073"/>
                  </a:lnTo>
                  <a:lnTo>
                    <a:pt x="264" y="3109"/>
                  </a:lnTo>
                  <a:lnTo>
                    <a:pt x="308" y="3138"/>
                  </a:lnTo>
                  <a:lnTo>
                    <a:pt x="359" y="3158"/>
                  </a:lnTo>
                  <a:lnTo>
                    <a:pt x="413" y="3168"/>
                  </a:lnTo>
                  <a:lnTo>
                    <a:pt x="442" y="3168"/>
                  </a:lnTo>
                  <a:lnTo>
                    <a:pt x="3341" y="3168"/>
                  </a:lnTo>
                  <a:lnTo>
                    <a:pt x="3370" y="3168"/>
                  </a:lnTo>
                  <a:lnTo>
                    <a:pt x="3425" y="3158"/>
                  </a:lnTo>
                  <a:lnTo>
                    <a:pt x="3474" y="3138"/>
                  </a:lnTo>
                  <a:lnTo>
                    <a:pt x="3520" y="3109"/>
                  </a:lnTo>
                  <a:lnTo>
                    <a:pt x="3559" y="3073"/>
                  </a:lnTo>
                  <a:lnTo>
                    <a:pt x="3589" y="3030"/>
                  </a:lnTo>
                  <a:lnTo>
                    <a:pt x="3612" y="2982"/>
                  </a:lnTo>
                  <a:lnTo>
                    <a:pt x="3626" y="2928"/>
                  </a:lnTo>
                  <a:lnTo>
                    <a:pt x="3629" y="2900"/>
                  </a:lnTo>
                  <a:lnTo>
                    <a:pt x="378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62" y="4593"/>
              <a:ext cx="1261" cy="74"/>
            </a:xfrm>
            <a:custGeom>
              <a:avLst/>
              <a:gdLst>
                <a:gd name="T0" fmla="*/ 3773 w 3783"/>
                <a:gd name="T1" fmla="*/ 222 h 222"/>
                <a:gd name="T2" fmla="*/ 3783 w 3783"/>
                <a:gd name="T3" fmla="*/ 0 h 222"/>
                <a:gd name="T4" fmla="*/ 0 w 3783"/>
                <a:gd name="T5" fmla="*/ 0 h 222"/>
                <a:gd name="T6" fmla="*/ 10 w 3783"/>
                <a:gd name="T7" fmla="*/ 222 h 222"/>
                <a:gd name="T8" fmla="*/ 3773 w 3783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3" h="222">
                  <a:moveTo>
                    <a:pt x="3773" y="222"/>
                  </a:moveTo>
                  <a:lnTo>
                    <a:pt x="3783" y="0"/>
                  </a:lnTo>
                  <a:lnTo>
                    <a:pt x="0" y="0"/>
                  </a:lnTo>
                  <a:lnTo>
                    <a:pt x="10" y="222"/>
                  </a:lnTo>
                  <a:lnTo>
                    <a:pt x="3773" y="222"/>
                  </a:lnTo>
                  <a:close/>
                </a:path>
              </a:pathLst>
            </a:custGeom>
            <a:solidFill>
              <a:srgbClr val="E9EC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901" y="2468"/>
              <a:ext cx="1386" cy="1383"/>
            </a:xfrm>
            <a:custGeom>
              <a:avLst/>
              <a:gdLst>
                <a:gd name="T0" fmla="*/ 3657 w 4158"/>
                <a:gd name="T1" fmla="*/ 2931 h 4148"/>
                <a:gd name="T2" fmla="*/ 3236 w 4158"/>
                <a:gd name="T3" fmla="*/ 2841 h 4148"/>
                <a:gd name="T4" fmla="*/ 3481 w 4158"/>
                <a:gd name="T5" fmla="*/ 3191 h 4148"/>
                <a:gd name="T6" fmla="*/ 3491 w 4158"/>
                <a:gd name="T7" fmla="*/ 3531 h 4148"/>
                <a:gd name="T8" fmla="*/ 3033 w 4158"/>
                <a:gd name="T9" fmla="*/ 3381 h 4148"/>
                <a:gd name="T10" fmla="*/ 2905 w 4158"/>
                <a:gd name="T11" fmla="*/ 3370 h 4148"/>
                <a:gd name="T12" fmla="*/ 2931 w 4158"/>
                <a:gd name="T13" fmla="*/ 3762 h 4148"/>
                <a:gd name="T14" fmla="*/ 2738 w 4158"/>
                <a:gd name="T15" fmla="*/ 3916 h 4148"/>
                <a:gd name="T16" fmla="*/ 2411 w 4158"/>
                <a:gd name="T17" fmla="*/ 3567 h 4148"/>
                <a:gd name="T18" fmla="*/ 2345 w 4158"/>
                <a:gd name="T19" fmla="*/ 3619 h 4148"/>
                <a:gd name="T20" fmla="*/ 2178 w 4158"/>
                <a:gd name="T21" fmla="*/ 4040 h 4148"/>
                <a:gd name="T22" fmla="*/ 1933 w 4158"/>
                <a:gd name="T23" fmla="*/ 3950 h 4148"/>
                <a:gd name="T24" fmla="*/ 1812 w 4158"/>
                <a:gd name="T25" fmla="*/ 3485 h 4148"/>
                <a:gd name="T26" fmla="*/ 1649 w 4158"/>
                <a:gd name="T27" fmla="*/ 3727 h 4148"/>
                <a:gd name="T28" fmla="*/ 1337 w 4158"/>
                <a:gd name="T29" fmla="*/ 3965 h 4148"/>
                <a:gd name="T30" fmla="*/ 1217 w 4158"/>
                <a:gd name="T31" fmla="*/ 3646 h 4148"/>
                <a:gd name="T32" fmla="*/ 1306 w 4158"/>
                <a:gd name="T33" fmla="*/ 3226 h 4148"/>
                <a:gd name="T34" fmla="*/ 1000 w 4158"/>
                <a:gd name="T35" fmla="*/ 3446 h 4148"/>
                <a:gd name="T36" fmla="*/ 615 w 4158"/>
                <a:gd name="T37" fmla="*/ 3533 h 4148"/>
                <a:gd name="T38" fmla="*/ 717 w 4158"/>
                <a:gd name="T39" fmla="*/ 3103 h 4148"/>
                <a:gd name="T40" fmla="*/ 876 w 4158"/>
                <a:gd name="T41" fmla="*/ 2861 h 4148"/>
                <a:gd name="T42" fmla="*/ 475 w 4158"/>
                <a:gd name="T43" fmla="*/ 2928 h 4148"/>
                <a:gd name="T44" fmla="*/ 185 w 4158"/>
                <a:gd name="T45" fmla="*/ 2814 h 4148"/>
                <a:gd name="T46" fmla="*/ 499 w 4158"/>
                <a:gd name="T47" fmla="*/ 2450 h 4148"/>
                <a:gd name="T48" fmla="*/ 618 w 4158"/>
                <a:gd name="T49" fmla="*/ 2342 h 4148"/>
                <a:gd name="T50" fmla="*/ 186 w 4158"/>
                <a:gd name="T51" fmla="*/ 2216 h 4148"/>
                <a:gd name="T52" fmla="*/ 115 w 4158"/>
                <a:gd name="T53" fmla="*/ 1976 h 4148"/>
                <a:gd name="T54" fmla="*/ 566 w 4158"/>
                <a:gd name="T55" fmla="*/ 1806 h 4148"/>
                <a:gd name="T56" fmla="*/ 500 w 4158"/>
                <a:gd name="T57" fmla="*/ 1699 h 4148"/>
                <a:gd name="T58" fmla="*/ 229 w 4158"/>
                <a:gd name="T59" fmla="*/ 1413 h 4148"/>
                <a:gd name="T60" fmla="*/ 403 w 4158"/>
                <a:gd name="T61" fmla="*/ 1213 h 4148"/>
                <a:gd name="T62" fmla="*/ 879 w 4158"/>
                <a:gd name="T63" fmla="*/ 1276 h 4148"/>
                <a:gd name="T64" fmla="*/ 720 w 4158"/>
                <a:gd name="T65" fmla="*/ 1031 h 4148"/>
                <a:gd name="T66" fmla="*/ 617 w 4158"/>
                <a:gd name="T67" fmla="*/ 655 h 4148"/>
                <a:gd name="T68" fmla="*/ 956 w 4158"/>
                <a:gd name="T69" fmla="*/ 667 h 4148"/>
                <a:gd name="T70" fmla="*/ 1306 w 4158"/>
                <a:gd name="T71" fmla="*/ 912 h 4148"/>
                <a:gd name="T72" fmla="*/ 1220 w 4158"/>
                <a:gd name="T73" fmla="*/ 508 h 4148"/>
                <a:gd name="T74" fmla="*/ 1288 w 4158"/>
                <a:gd name="T75" fmla="*/ 153 h 4148"/>
                <a:gd name="T76" fmla="*/ 1641 w 4158"/>
                <a:gd name="T77" fmla="*/ 412 h 4148"/>
                <a:gd name="T78" fmla="*/ 1803 w 4158"/>
                <a:gd name="T79" fmla="*/ 654 h 4148"/>
                <a:gd name="T80" fmla="*/ 1923 w 4158"/>
                <a:gd name="T81" fmla="*/ 197 h 4148"/>
                <a:gd name="T82" fmla="*/ 2172 w 4158"/>
                <a:gd name="T83" fmla="*/ 114 h 4148"/>
                <a:gd name="T84" fmla="*/ 2342 w 4158"/>
                <a:gd name="T85" fmla="*/ 565 h 4148"/>
                <a:gd name="T86" fmla="*/ 2448 w 4158"/>
                <a:gd name="T87" fmla="*/ 498 h 4148"/>
                <a:gd name="T88" fmla="*/ 2735 w 4158"/>
                <a:gd name="T89" fmla="*/ 228 h 4148"/>
                <a:gd name="T90" fmla="*/ 2935 w 4158"/>
                <a:gd name="T91" fmla="*/ 403 h 4148"/>
                <a:gd name="T92" fmla="*/ 2872 w 4158"/>
                <a:gd name="T93" fmla="*/ 877 h 4148"/>
                <a:gd name="T94" fmla="*/ 3117 w 4158"/>
                <a:gd name="T95" fmla="*/ 719 h 4148"/>
                <a:gd name="T96" fmla="*/ 3493 w 4158"/>
                <a:gd name="T97" fmla="*/ 615 h 4148"/>
                <a:gd name="T98" fmla="*/ 3481 w 4158"/>
                <a:gd name="T99" fmla="*/ 955 h 4148"/>
                <a:gd name="T100" fmla="*/ 3236 w 4158"/>
                <a:gd name="T101" fmla="*/ 1305 h 4148"/>
                <a:gd name="T102" fmla="*/ 3639 w 4158"/>
                <a:gd name="T103" fmla="*/ 1218 h 4148"/>
                <a:gd name="T104" fmla="*/ 3995 w 4158"/>
                <a:gd name="T105" fmla="*/ 1286 h 4148"/>
                <a:gd name="T106" fmla="*/ 3736 w 4158"/>
                <a:gd name="T107" fmla="*/ 1639 h 4148"/>
                <a:gd name="T108" fmla="*/ 3494 w 4158"/>
                <a:gd name="T109" fmla="*/ 1803 h 4148"/>
                <a:gd name="T110" fmla="*/ 3955 w 4158"/>
                <a:gd name="T111" fmla="*/ 1924 h 4148"/>
                <a:gd name="T112" fmla="*/ 4044 w 4158"/>
                <a:gd name="T113" fmla="*/ 2172 h 4148"/>
                <a:gd name="T114" fmla="*/ 3593 w 4158"/>
                <a:gd name="T115" fmla="*/ 2342 h 4148"/>
                <a:gd name="T116" fmla="*/ 3655 w 4158"/>
                <a:gd name="T117" fmla="*/ 2450 h 4148"/>
                <a:gd name="T118" fmla="*/ 3974 w 4158"/>
                <a:gd name="T119" fmla="*/ 2814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58" h="4148">
                  <a:moveTo>
                    <a:pt x="3995" y="2860"/>
                  </a:moveTo>
                  <a:lnTo>
                    <a:pt x="3948" y="2879"/>
                  </a:lnTo>
                  <a:lnTo>
                    <a:pt x="3851" y="2908"/>
                  </a:lnTo>
                  <a:lnTo>
                    <a:pt x="3755" y="2925"/>
                  </a:lnTo>
                  <a:lnTo>
                    <a:pt x="3657" y="2931"/>
                  </a:lnTo>
                  <a:lnTo>
                    <a:pt x="3560" y="2928"/>
                  </a:lnTo>
                  <a:lnTo>
                    <a:pt x="3464" y="2915"/>
                  </a:lnTo>
                  <a:lnTo>
                    <a:pt x="3370" y="2892"/>
                  </a:lnTo>
                  <a:lnTo>
                    <a:pt x="3279" y="2860"/>
                  </a:lnTo>
                  <a:lnTo>
                    <a:pt x="3236" y="2841"/>
                  </a:lnTo>
                  <a:lnTo>
                    <a:pt x="3272" y="2874"/>
                  </a:lnTo>
                  <a:lnTo>
                    <a:pt x="3336" y="2945"/>
                  </a:lnTo>
                  <a:lnTo>
                    <a:pt x="3393" y="3021"/>
                  </a:lnTo>
                  <a:lnTo>
                    <a:pt x="3441" y="3103"/>
                  </a:lnTo>
                  <a:lnTo>
                    <a:pt x="3481" y="3191"/>
                  </a:lnTo>
                  <a:lnTo>
                    <a:pt x="3511" y="3283"/>
                  </a:lnTo>
                  <a:lnTo>
                    <a:pt x="3531" y="3380"/>
                  </a:lnTo>
                  <a:lnTo>
                    <a:pt x="3543" y="3481"/>
                  </a:lnTo>
                  <a:lnTo>
                    <a:pt x="3543" y="3533"/>
                  </a:lnTo>
                  <a:lnTo>
                    <a:pt x="3491" y="3531"/>
                  </a:lnTo>
                  <a:lnTo>
                    <a:pt x="3390" y="3521"/>
                  </a:lnTo>
                  <a:lnTo>
                    <a:pt x="3294" y="3501"/>
                  </a:lnTo>
                  <a:lnTo>
                    <a:pt x="3202" y="3471"/>
                  </a:lnTo>
                  <a:lnTo>
                    <a:pt x="3115" y="3430"/>
                  </a:lnTo>
                  <a:lnTo>
                    <a:pt x="3033" y="3381"/>
                  </a:lnTo>
                  <a:lnTo>
                    <a:pt x="2955" y="3325"/>
                  </a:lnTo>
                  <a:lnTo>
                    <a:pt x="2885" y="3260"/>
                  </a:lnTo>
                  <a:lnTo>
                    <a:pt x="2852" y="3226"/>
                  </a:lnTo>
                  <a:lnTo>
                    <a:pt x="2873" y="3272"/>
                  </a:lnTo>
                  <a:lnTo>
                    <a:pt x="2905" y="3370"/>
                  </a:lnTo>
                  <a:lnTo>
                    <a:pt x="2927" y="3471"/>
                  </a:lnTo>
                  <a:lnTo>
                    <a:pt x="2938" y="3574"/>
                  </a:lnTo>
                  <a:lnTo>
                    <a:pt x="2938" y="3629"/>
                  </a:lnTo>
                  <a:lnTo>
                    <a:pt x="2938" y="3672"/>
                  </a:lnTo>
                  <a:lnTo>
                    <a:pt x="2931" y="3762"/>
                  </a:lnTo>
                  <a:lnTo>
                    <a:pt x="2914" y="3851"/>
                  </a:lnTo>
                  <a:lnTo>
                    <a:pt x="2889" y="3940"/>
                  </a:lnTo>
                  <a:lnTo>
                    <a:pt x="2872" y="3983"/>
                  </a:lnTo>
                  <a:lnTo>
                    <a:pt x="2826" y="3963"/>
                  </a:lnTo>
                  <a:lnTo>
                    <a:pt x="2738" y="3916"/>
                  </a:lnTo>
                  <a:lnTo>
                    <a:pt x="2657" y="3858"/>
                  </a:lnTo>
                  <a:lnTo>
                    <a:pt x="2584" y="3795"/>
                  </a:lnTo>
                  <a:lnTo>
                    <a:pt x="2519" y="3726"/>
                  </a:lnTo>
                  <a:lnTo>
                    <a:pt x="2461" y="3649"/>
                  </a:lnTo>
                  <a:lnTo>
                    <a:pt x="2411" y="3567"/>
                  </a:lnTo>
                  <a:lnTo>
                    <a:pt x="2369" y="3481"/>
                  </a:lnTo>
                  <a:lnTo>
                    <a:pt x="2353" y="3436"/>
                  </a:lnTo>
                  <a:lnTo>
                    <a:pt x="2353" y="3485"/>
                  </a:lnTo>
                  <a:lnTo>
                    <a:pt x="2352" y="3530"/>
                  </a:lnTo>
                  <a:lnTo>
                    <a:pt x="2345" y="3619"/>
                  </a:lnTo>
                  <a:lnTo>
                    <a:pt x="2327" y="3708"/>
                  </a:lnTo>
                  <a:lnTo>
                    <a:pt x="2303" y="3795"/>
                  </a:lnTo>
                  <a:lnTo>
                    <a:pt x="2270" y="3880"/>
                  </a:lnTo>
                  <a:lnTo>
                    <a:pt x="2228" y="3962"/>
                  </a:lnTo>
                  <a:lnTo>
                    <a:pt x="2178" y="4040"/>
                  </a:lnTo>
                  <a:lnTo>
                    <a:pt x="2117" y="4113"/>
                  </a:lnTo>
                  <a:lnTo>
                    <a:pt x="2084" y="4148"/>
                  </a:lnTo>
                  <a:lnTo>
                    <a:pt x="2050" y="4110"/>
                  </a:lnTo>
                  <a:lnTo>
                    <a:pt x="1986" y="4032"/>
                  </a:lnTo>
                  <a:lnTo>
                    <a:pt x="1933" y="3950"/>
                  </a:lnTo>
                  <a:lnTo>
                    <a:pt x="1888" y="3862"/>
                  </a:lnTo>
                  <a:lnTo>
                    <a:pt x="1854" y="3772"/>
                  </a:lnTo>
                  <a:lnTo>
                    <a:pt x="1831" y="3678"/>
                  </a:lnTo>
                  <a:lnTo>
                    <a:pt x="1816" y="3582"/>
                  </a:lnTo>
                  <a:lnTo>
                    <a:pt x="1812" y="3485"/>
                  </a:lnTo>
                  <a:lnTo>
                    <a:pt x="1815" y="3436"/>
                  </a:lnTo>
                  <a:lnTo>
                    <a:pt x="1800" y="3479"/>
                  </a:lnTo>
                  <a:lnTo>
                    <a:pt x="1760" y="3566"/>
                  </a:lnTo>
                  <a:lnTo>
                    <a:pt x="1710" y="3648"/>
                  </a:lnTo>
                  <a:lnTo>
                    <a:pt x="1649" y="3727"/>
                  </a:lnTo>
                  <a:lnTo>
                    <a:pt x="1613" y="3763"/>
                  </a:lnTo>
                  <a:lnTo>
                    <a:pt x="1580" y="3799"/>
                  </a:lnTo>
                  <a:lnTo>
                    <a:pt x="1508" y="3862"/>
                  </a:lnTo>
                  <a:lnTo>
                    <a:pt x="1427" y="3919"/>
                  </a:lnTo>
                  <a:lnTo>
                    <a:pt x="1337" y="3965"/>
                  </a:lnTo>
                  <a:lnTo>
                    <a:pt x="1288" y="3983"/>
                  </a:lnTo>
                  <a:lnTo>
                    <a:pt x="1269" y="3937"/>
                  </a:lnTo>
                  <a:lnTo>
                    <a:pt x="1240" y="3841"/>
                  </a:lnTo>
                  <a:lnTo>
                    <a:pt x="1223" y="3744"/>
                  </a:lnTo>
                  <a:lnTo>
                    <a:pt x="1217" y="3646"/>
                  </a:lnTo>
                  <a:lnTo>
                    <a:pt x="1220" y="3548"/>
                  </a:lnTo>
                  <a:lnTo>
                    <a:pt x="1233" y="3453"/>
                  </a:lnTo>
                  <a:lnTo>
                    <a:pt x="1256" y="3360"/>
                  </a:lnTo>
                  <a:lnTo>
                    <a:pt x="1288" y="3269"/>
                  </a:lnTo>
                  <a:lnTo>
                    <a:pt x="1306" y="3226"/>
                  </a:lnTo>
                  <a:lnTo>
                    <a:pt x="1273" y="3260"/>
                  </a:lnTo>
                  <a:lnTo>
                    <a:pt x="1201" y="3325"/>
                  </a:lnTo>
                  <a:lnTo>
                    <a:pt x="1125" y="3381"/>
                  </a:lnTo>
                  <a:lnTo>
                    <a:pt x="1041" y="3427"/>
                  </a:lnTo>
                  <a:lnTo>
                    <a:pt x="1000" y="3446"/>
                  </a:lnTo>
                  <a:lnTo>
                    <a:pt x="955" y="3466"/>
                  </a:lnTo>
                  <a:lnTo>
                    <a:pt x="863" y="3499"/>
                  </a:lnTo>
                  <a:lnTo>
                    <a:pt x="765" y="3521"/>
                  </a:lnTo>
                  <a:lnTo>
                    <a:pt x="666" y="3531"/>
                  </a:lnTo>
                  <a:lnTo>
                    <a:pt x="615" y="3533"/>
                  </a:lnTo>
                  <a:lnTo>
                    <a:pt x="617" y="3481"/>
                  </a:lnTo>
                  <a:lnTo>
                    <a:pt x="627" y="3380"/>
                  </a:lnTo>
                  <a:lnTo>
                    <a:pt x="647" y="3283"/>
                  </a:lnTo>
                  <a:lnTo>
                    <a:pt x="677" y="3191"/>
                  </a:lnTo>
                  <a:lnTo>
                    <a:pt x="717" y="3103"/>
                  </a:lnTo>
                  <a:lnTo>
                    <a:pt x="766" y="3021"/>
                  </a:lnTo>
                  <a:lnTo>
                    <a:pt x="823" y="2945"/>
                  </a:lnTo>
                  <a:lnTo>
                    <a:pt x="887" y="2874"/>
                  </a:lnTo>
                  <a:lnTo>
                    <a:pt x="922" y="2841"/>
                  </a:lnTo>
                  <a:lnTo>
                    <a:pt x="876" y="2861"/>
                  </a:lnTo>
                  <a:lnTo>
                    <a:pt x="778" y="2895"/>
                  </a:lnTo>
                  <a:lnTo>
                    <a:pt x="677" y="2916"/>
                  </a:lnTo>
                  <a:lnTo>
                    <a:pt x="573" y="2926"/>
                  </a:lnTo>
                  <a:lnTo>
                    <a:pt x="519" y="2928"/>
                  </a:lnTo>
                  <a:lnTo>
                    <a:pt x="475" y="2928"/>
                  </a:lnTo>
                  <a:lnTo>
                    <a:pt x="386" y="2919"/>
                  </a:lnTo>
                  <a:lnTo>
                    <a:pt x="297" y="2903"/>
                  </a:lnTo>
                  <a:lnTo>
                    <a:pt x="208" y="2877"/>
                  </a:lnTo>
                  <a:lnTo>
                    <a:pt x="164" y="2860"/>
                  </a:lnTo>
                  <a:lnTo>
                    <a:pt x="185" y="2814"/>
                  </a:lnTo>
                  <a:lnTo>
                    <a:pt x="232" y="2728"/>
                  </a:lnTo>
                  <a:lnTo>
                    <a:pt x="290" y="2647"/>
                  </a:lnTo>
                  <a:lnTo>
                    <a:pt x="353" y="2573"/>
                  </a:lnTo>
                  <a:lnTo>
                    <a:pt x="422" y="2507"/>
                  </a:lnTo>
                  <a:lnTo>
                    <a:pt x="499" y="2450"/>
                  </a:lnTo>
                  <a:lnTo>
                    <a:pt x="581" y="2401"/>
                  </a:lnTo>
                  <a:lnTo>
                    <a:pt x="667" y="2359"/>
                  </a:lnTo>
                  <a:lnTo>
                    <a:pt x="712" y="2342"/>
                  </a:lnTo>
                  <a:lnTo>
                    <a:pt x="663" y="2342"/>
                  </a:lnTo>
                  <a:lnTo>
                    <a:pt x="618" y="2342"/>
                  </a:lnTo>
                  <a:lnTo>
                    <a:pt x="529" y="2333"/>
                  </a:lnTo>
                  <a:lnTo>
                    <a:pt x="439" y="2317"/>
                  </a:lnTo>
                  <a:lnTo>
                    <a:pt x="353" y="2293"/>
                  </a:lnTo>
                  <a:lnTo>
                    <a:pt x="268" y="2258"/>
                  </a:lnTo>
                  <a:lnTo>
                    <a:pt x="186" y="2216"/>
                  </a:lnTo>
                  <a:lnTo>
                    <a:pt x="108" y="2166"/>
                  </a:lnTo>
                  <a:lnTo>
                    <a:pt x="35" y="2107"/>
                  </a:lnTo>
                  <a:lnTo>
                    <a:pt x="0" y="2074"/>
                  </a:lnTo>
                  <a:lnTo>
                    <a:pt x="38" y="2038"/>
                  </a:lnTo>
                  <a:lnTo>
                    <a:pt x="115" y="1976"/>
                  </a:lnTo>
                  <a:lnTo>
                    <a:pt x="198" y="1921"/>
                  </a:lnTo>
                  <a:lnTo>
                    <a:pt x="285" y="1878"/>
                  </a:lnTo>
                  <a:lnTo>
                    <a:pt x="376" y="1843"/>
                  </a:lnTo>
                  <a:lnTo>
                    <a:pt x="470" y="1819"/>
                  </a:lnTo>
                  <a:lnTo>
                    <a:pt x="566" y="1806"/>
                  </a:lnTo>
                  <a:lnTo>
                    <a:pt x="663" y="1802"/>
                  </a:lnTo>
                  <a:lnTo>
                    <a:pt x="712" y="1804"/>
                  </a:lnTo>
                  <a:lnTo>
                    <a:pt x="668" y="1789"/>
                  </a:lnTo>
                  <a:lnTo>
                    <a:pt x="582" y="1750"/>
                  </a:lnTo>
                  <a:lnTo>
                    <a:pt x="500" y="1699"/>
                  </a:lnTo>
                  <a:lnTo>
                    <a:pt x="421" y="1637"/>
                  </a:lnTo>
                  <a:lnTo>
                    <a:pt x="385" y="1603"/>
                  </a:lnTo>
                  <a:lnTo>
                    <a:pt x="349" y="1570"/>
                  </a:lnTo>
                  <a:lnTo>
                    <a:pt x="285" y="1495"/>
                  </a:lnTo>
                  <a:lnTo>
                    <a:pt x="229" y="1413"/>
                  </a:lnTo>
                  <a:lnTo>
                    <a:pt x="183" y="1323"/>
                  </a:lnTo>
                  <a:lnTo>
                    <a:pt x="164" y="1276"/>
                  </a:lnTo>
                  <a:lnTo>
                    <a:pt x="210" y="1257"/>
                  </a:lnTo>
                  <a:lnTo>
                    <a:pt x="307" y="1230"/>
                  </a:lnTo>
                  <a:lnTo>
                    <a:pt x="403" y="1213"/>
                  </a:lnTo>
                  <a:lnTo>
                    <a:pt x="501" y="1205"/>
                  </a:lnTo>
                  <a:lnTo>
                    <a:pt x="599" y="1210"/>
                  </a:lnTo>
                  <a:lnTo>
                    <a:pt x="694" y="1223"/>
                  </a:lnTo>
                  <a:lnTo>
                    <a:pt x="788" y="1246"/>
                  </a:lnTo>
                  <a:lnTo>
                    <a:pt x="879" y="1276"/>
                  </a:lnTo>
                  <a:lnTo>
                    <a:pt x="922" y="1296"/>
                  </a:lnTo>
                  <a:lnTo>
                    <a:pt x="887" y="1263"/>
                  </a:lnTo>
                  <a:lnTo>
                    <a:pt x="823" y="1191"/>
                  </a:lnTo>
                  <a:lnTo>
                    <a:pt x="766" y="1113"/>
                  </a:lnTo>
                  <a:lnTo>
                    <a:pt x="720" y="1031"/>
                  </a:lnTo>
                  <a:lnTo>
                    <a:pt x="702" y="988"/>
                  </a:lnTo>
                  <a:lnTo>
                    <a:pt x="681" y="945"/>
                  </a:lnTo>
                  <a:lnTo>
                    <a:pt x="648" y="853"/>
                  </a:lnTo>
                  <a:lnTo>
                    <a:pt x="627" y="755"/>
                  </a:lnTo>
                  <a:lnTo>
                    <a:pt x="617" y="655"/>
                  </a:lnTo>
                  <a:lnTo>
                    <a:pt x="615" y="605"/>
                  </a:lnTo>
                  <a:lnTo>
                    <a:pt x="667" y="605"/>
                  </a:lnTo>
                  <a:lnTo>
                    <a:pt x="768" y="616"/>
                  </a:lnTo>
                  <a:lnTo>
                    <a:pt x="864" y="637"/>
                  </a:lnTo>
                  <a:lnTo>
                    <a:pt x="956" y="667"/>
                  </a:lnTo>
                  <a:lnTo>
                    <a:pt x="1044" y="707"/>
                  </a:lnTo>
                  <a:lnTo>
                    <a:pt x="1126" y="755"/>
                  </a:lnTo>
                  <a:lnTo>
                    <a:pt x="1203" y="812"/>
                  </a:lnTo>
                  <a:lnTo>
                    <a:pt x="1273" y="876"/>
                  </a:lnTo>
                  <a:lnTo>
                    <a:pt x="1306" y="912"/>
                  </a:lnTo>
                  <a:lnTo>
                    <a:pt x="1286" y="864"/>
                  </a:lnTo>
                  <a:lnTo>
                    <a:pt x="1253" y="768"/>
                  </a:lnTo>
                  <a:lnTo>
                    <a:pt x="1232" y="667"/>
                  </a:lnTo>
                  <a:lnTo>
                    <a:pt x="1221" y="562"/>
                  </a:lnTo>
                  <a:lnTo>
                    <a:pt x="1220" y="508"/>
                  </a:lnTo>
                  <a:lnTo>
                    <a:pt x="1220" y="465"/>
                  </a:lnTo>
                  <a:lnTo>
                    <a:pt x="1229" y="376"/>
                  </a:lnTo>
                  <a:lnTo>
                    <a:pt x="1244" y="285"/>
                  </a:lnTo>
                  <a:lnTo>
                    <a:pt x="1270" y="197"/>
                  </a:lnTo>
                  <a:lnTo>
                    <a:pt x="1288" y="153"/>
                  </a:lnTo>
                  <a:lnTo>
                    <a:pt x="1334" y="174"/>
                  </a:lnTo>
                  <a:lnTo>
                    <a:pt x="1420" y="222"/>
                  </a:lnTo>
                  <a:lnTo>
                    <a:pt x="1501" y="278"/>
                  </a:lnTo>
                  <a:lnTo>
                    <a:pt x="1574" y="341"/>
                  </a:lnTo>
                  <a:lnTo>
                    <a:pt x="1641" y="412"/>
                  </a:lnTo>
                  <a:lnTo>
                    <a:pt x="1698" y="488"/>
                  </a:lnTo>
                  <a:lnTo>
                    <a:pt x="1747" y="570"/>
                  </a:lnTo>
                  <a:lnTo>
                    <a:pt x="1789" y="655"/>
                  </a:lnTo>
                  <a:lnTo>
                    <a:pt x="1806" y="700"/>
                  </a:lnTo>
                  <a:lnTo>
                    <a:pt x="1803" y="654"/>
                  </a:lnTo>
                  <a:lnTo>
                    <a:pt x="1806" y="559"/>
                  </a:lnTo>
                  <a:lnTo>
                    <a:pt x="1821" y="465"/>
                  </a:lnTo>
                  <a:lnTo>
                    <a:pt x="1845" y="373"/>
                  </a:lnTo>
                  <a:lnTo>
                    <a:pt x="1878" y="284"/>
                  </a:lnTo>
                  <a:lnTo>
                    <a:pt x="1923" y="197"/>
                  </a:lnTo>
                  <a:lnTo>
                    <a:pt x="1976" y="114"/>
                  </a:lnTo>
                  <a:lnTo>
                    <a:pt x="2039" y="36"/>
                  </a:lnTo>
                  <a:lnTo>
                    <a:pt x="2074" y="0"/>
                  </a:lnTo>
                  <a:lnTo>
                    <a:pt x="2110" y="36"/>
                  </a:lnTo>
                  <a:lnTo>
                    <a:pt x="2172" y="114"/>
                  </a:lnTo>
                  <a:lnTo>
                    <a:pt x="2227" y="197"/>
                  </a:lnTo>
                  <a:lnTo>
                    <a:pt x="2270" y="284"/>
                  </a:lnTo>
                  <a:lnTo>
                    <a:pt x="2304" y="376"/>
                  </a:lnTo>
                  <a:lnTo>
                    <a:pt x="2329" y="469"/>
                  </a:lnTo>
                  <a:lnTo>
                    <a:pt x="2342" y="565"/>
                  </a:lnTo>
                  <a:lnTo>
                    <a:pt x="2346" y="661"/>
                  </a:lnTo>
                  <a:lnTo>
                    <a:pt x="2343" y="710"/>
                  </a:lnTo>
                  <a:lnTo>
                    <a:pt x="2359" y="667"/>
                  </a:lnTo>
                  <a:lnTo>
                    <a:pt x="2398" y="582"/>
                  </a:lnTo>
                  <a:lnTo>
                    <a:pt x="2448" y="498"/>
                  </a:lnTo>
                  <a:lnTo>
                    <a:pt x="2510" y="420"/>
                  </a:lnTo>
                  <a:lnTo>
                    <a:pt x="2545" y="383"/>
                  </a:lnTo>
                  <a:lnTo>
                    <a:pt x="2578" y="348"/>
                  </a:lnTo>
                  <a:lnTo>
                    <a:pt x="2653" y="284"/>
                  </a:lnTo>
                  <a:lnTo>
                    <a:pt x="2735" y="228"/>
                  </a:lnTo>
                  <a:lnTo>
                    <a:pt x="2824" y="181"/>
                  </a:lnTo>
                  <a:lnTo>
                    <a:pt x="2872" y="163"/>
                  </a:lnTo>
                  <a:lnTo>
                    <a:pt x="2891" y="210"/>
                  </a:lnTo>
                  <a:lnTo>
                    <a:pt x="2918" y="305"/>
                  </a:lnTo>
                  <a:lnTo>
                    <a:pt x="2935" y="403"/>
                  </a:lnTo>
                  <a:lnTo>
                    <a:pt x="2942" y="501"/>
                  </a:lnTo>
                  <a:lnTo>
                    <a:pt x="2938" y="598"/>
                  </a:lnTo>
                  <a:lnTo>
                    <a:pt x="2925" y="694"/>
                  </a:lnTo>
                  <a:lnTo>
                    <a:pt x="2902" y="788"/>
                  </a:lnTo>
                  <a:lnTo>
                    <a:pt x="2872" y="877"/>
                  </a:lnTo>
                  <a:lnTo>
                    <a:pt x="2852" y="922"/>
                  </a:lnTo>
                  <a:lnTo>
                    <a:pt x="2885" y="886"/>
                  </a:lnTo>
                  <a:lnTo>
                    <a:pt x="2957" y="821"/>
                  </a:lnTo>
                  <a:lnTo>
                    <a:pt x="3035" y="766"/>
                  </a:lnTo>
                  <a:lnTo>
                    <a:pt x="3117" y="719"/>
                  </a:lnTo>
                  <a:lnTo>
                    <a:pt x="3160" y="700"/>
                  </a:lnTo>
                  <a:lnTo>
                    <a:pt x="3203" y="680"/>
                  </a:lnTo>
                  <a:lnTo>
                    <a:pt x="3295" y="647"/>
                  </a:lnTo>
                  <a:lnTo>
                    <a:pt x="3393" y="625"/>
                  </a:lnTo>
                  <a:lnTo>
                    <a:pt x="3493" y="615"/>
                  </a:lnTo>
                  <a:lnTo>
                    <a:pt x="3543" y="613"/>
                  </a:lnTo>
                  <a:lnTo>
                    <a:pt x="3543" y="665"/>
                  </a:lnTo>
                  <a:lnTo>
                    <a:pt x="3531" y="766"/>
                  </a:lnTo>
                  <a:lnTo>
                    <a:pt x="3511" y="863"/>
                  </a:lnTo>
                  <a:lnTo>
                    <a:pt x="3481" y="955"/>
                  </a:lnTo>
                  <a:lnTo>
                    <a:pt x="3441" y="1043"/>
                  </a:lnTo>
                  <a:lnTo>
                    <a:pt x="3393" y="1125"/>
                  </a:lnTo>
                  <a:lnTo>
                    <a:pt x="3336" y="1201"/>
                  </a:lnTo>
                  <a:lnTo>
                    <a:pt x="3272" y="1272"/>
                  </a:lnTo>
                  <a:lnTo>
                    <a:pt x="3236" y="1305"/>
                  </a:lnTo>
                  <a:lnTo>
                    <a:pt x="3284" y="1285"/>
                  </a:lnTo>
                  <a:lnTo>
                    <a:pt x="3380" y="1251"/>
                  </a:lnTo>
                  <a:lnTo>
                    <a:pt x="3481" y="1230"/>
                  </a:lnTo>
                  <a:lnTo>
                    <a:pt x="3586" y="1220"/>
                  </a:lnTo>
                  <a:lnTo>
                    <a:pt x="3639" y="1218"/>
                  </a:lnTo>
                  <a:lnTo>
                    <a:pt x="3683" y="1220"/>
                  </a:lnTo>
                  <a:lnTo>
                    <a:pt x="3772" y="1227"/>
                  </a:lnTo>
                  <a:lnTo>
                    <a:pt x="3863" y="1243"/>
                  </a:lnTo>
                  <a:lnTo>
                    <a:pt x="3950" y="1269"/>
                  </a:lnTo>
                  <a:lnTo>
                    <a:pt x="3995" y="1286"/>
                  </a:lnTo>
                  <a:lnTo>
                    <a:pt x="3974" y="1332"/>
                  </a:lnTo>
                  <a:lnTo>
                    <a:pt x="3926" y="1420"/>
                  </a:lnTo>
                  <a:lnTo>
                    <a:pt x="3870" y="1499"/>
                  </a:lnTo>
                  <a:lnTo>
                    <a:pt x="3806" y="1573"/>
                  </a:lnTo>
                  <a:lnTo>
                    <a:pt x="3736" y="1639"/>
                  </a:lnTo>
                  <a:lnTo>
                    <a:pt x="3660" y="1696"/>
                  </a:lnTo>
                  <a:lnTo>
                    <a:pt x="3577" y="1747"/>
                  </a:lnTo>
                  <a:lnTo>
                    <a:pt x="3493" y="1787"/>
                  </a:lnTo>
                  <a:lnTo>
                    <a:pt x="3448" y="1804"/>
                  </a:lnTo>
                  <a:lnTo>
                    <a:pt x="3494" y="1803"/>
                  </a:lnTo>
                  <a:lnTo>
                    <a:pt x="3589" y="1809"/>
                  </a:lnTo>
                  <a:lnTo>
                    <a:pt x="3683" y="1823"/>
                  </a:lnTo>
                  <a:lnTo>
                    <a:pt x="3775" y="1848"/>
                  </a:lnTo>
                  <a:lnTo>
                    <a:pt x="3866" y="1881"/>
                  </a:lnTo>
                  <a:lnTo>
                    <a:pt x="3955" y="1924"/>
                  </a:lnTo>
                  <a:lnTo>
                    <a:pt x="4038" y="1976"/>
                  </a:lnTo>
                  <a:lnTo>
                    <a:pt x="4119" y="2038"/>
                  </a:lnTo>
                  <a:lnTo>
                    <a:pt x="4158" y="2074"/>
                  </a:lnTo>
                  <a:lnTo>
                    <a:pt x="4122" y="2108"/>
                  </a:lnTo>
                  <a:lnTo>
                    <a:pt x="4044" y="2172"/>
                  </a:lnTo>
                  <a:lnTo>
                    <a:pt x="3961" y="2225"/>
                  </a:lnTo>
                  <a:lnTo>
                    <a:pt x="3873" y="2270"/>
                  </a:lnTo>
                  <a:lnTo>
                    <a:pt x="3782" y="2303"/>
                  </a:lnTo>
                  <a:lnTo>
                    <a:pt x="3688" y="2327"/>
                  </a:lnTo>
                  <a:lnTo>
                    <a:pt x="3593" y="2342"/>
                  </a:lnTo>
                  <a:lnTo>
                    <a:pt x="3495" y="2344"/>
                  </a:lnTo>
                  <a:lnTo>
                    <a:pt x="3448" y="2342"/>
                  </a:lnTo>
                  <a:lnTo>
                    <a:pt x="3491" y="2359"/>
                  </a:lnTo>
                  <a:lnTo>
                    <a:pt x="3575" y="2401"/>
                  </a:lnTo>
                  <a:lnTo>
                    <a:pt x="3655" y="2450"/>
                  </a:lnTo>
                  <a:lnTo>
                    <a:pt x="3732" y="2507"/>
                  </a:lnTo>
                  <a:lnTo>
                    <a:pt x="3804" y="2573"/>
                  </a:lnTo>
                  <a:lnTo>
                    <a:pt x="3867" y="2647"/>
                  </a:lnTo>
                  <a:lnTo>
                    <a:pt x="3925" y="2728"/>
                  </a:lnTo>
                  <a:lnTo>
                    <a:pt x="3974" y="2814"/>
                  </a:lnTo>
                  <a:lnTo>
                    <a:pt x="3995" y="2860"/>
                  </a:lnTo>
                  <a:close/>
                </a:path>
              </a:pathLst>
            </a:custGeom>
            <a:solidFill>
              <a:srgbClr val="FBC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234" y="2801"/>
              <a:ext cx="717" cy="716"/>
            </a:xfrm>
            <a:custGeom>
              <a:avLst/>
              <a:gdLst>
                <a:gd name="T0" fmla="*/ 1130 w 2150"/>
                <a:gd name="T1" fmla="*/ 1 h 2150"/>
                <a:gd name="T2" fmla="*/ 1343 w 2150"/>
                <a:gd name="T3" fmla="*/ 33 h 2150"/>
                <a:gd name="T4" fmla="*/ 1541 w 2150"/>
                <a:gd name="T5" fmla="*/ 105 h 2150"/>
                <a:gd name="T6" fmla="*/ 1718 w 2150"/>
                <a:gd name="T7" fmla="*/ 213 h 2150"/>
                <a:gd name="T8" fmla="*/ 1870 w 2150"/>
                <a:gd name="T9" fmla="*/ 351 h 2150"/>
                <a:gd name="T10" fmla="*/ 1994 w 2150"/>
                <a:gd name="T11" fmla="*/ 517 h 2150"/>
                <a:gd name="T12" fmla="*/ 2085 w 2150"/>
                <a:gd name="T13" fmla="*/ 706 h 2150"/>
                <a:gd name="T14" fmla="*/ 2138 w 2150"/>
                <a:gd name="T15" fmla="*/ 912 h 2150"/>
                <a:gd name="T16" fmla="*/ 2150 w 2150"/>
                <a:gd name="T17" fmla="*/ 1076 h 2150"/>
                <a:gd name="T18" fmla="*/ 2138 w 2150"/>
                <a:gd name="T19" fmla="*/ 1238 h 2150"/>
                <a:gd name="T20" fmla="*/ 2085 w 2150"/>
                <a:gd name="T21" fmla="*/ 1446 h 2150"/>
                <a:gd name="T22" fmla="*/ 1994 w 2150"/>
                <a:gd name="T23" fmla="*/ 1633 h 2150"/>
                <a:gd name="T24" fmla="*/ 1870 w 2150"/>
                <a:gd name="T25" fmla="*/ 1799 h 2150"/>
                <a:gd name="T26" fmla="*/ 1718 w 2150"/>
                <a:gd name="T27" fmla="*/ 1937 h 2150"/>
                <a:gd name="T28" fmla="*/ 1541 w 2150"/>
                <a:gd name="T29" fmla="*/ 2045 h 2150"/>
                <a:gd name="T30" fmla="*/ 1343 w 2150"/>
                <a:gd name="T31" fmla="*/ 2117 h 2150"/>
                <a:gd name="T32" fmla="*/ 1130 w 2150"/>
                <a:gd name="T33" fmla="*/ 2150 h 2150"/>
                <a:gd name="T34" fmla="*/ 1019 w 2150"/>
                <a:gd name="T35" fmla="*/ 2150 h 2150"/>
                <a:gd name="T36" fmla="*/ 806 w 2150"/>
                <a:gd name="T37" fmla="*/ 2117 h 2150"/>
                <a:gd name="T38" fmla="*/ 607 w 2150"/>
                <a:gd name="T39" fmla="*/ 2045 h 2150"/>
                <a:gd name="T40" fmla="*/ 430 w 2150"/>
                <a:gd name="T41" fmla="*/ 1937 h 2150"/>
                <a:gd name="T42" fmla="*/ 278 w 2150"/>
                <a:gd name="T43" fmla="*/ 1799 h 2150"/>
                <a:gd name="T44" fmla="*/ 155 w 2150"/>
                <a:gd name="T45" fmla="*/ 1633 h 2150"/>
                <a:gd name="T46" fmla="*/ 64 w 2150"/>
                <a:gd name="T47" fmla="*/ 1446 h 2150"/>
                <a:gd name="T48" fmla="*/ 11 w 2150"/>
                <a:gd name="T49" fmla="*/ 1238 h 2150"/>
                <a:gd name="T50" fmla="*/ 0 w 2150"/>
                <a:gd name="T51" fmla="*/ 1076 h 2150"/>
                <a:gd name="T52" fmla="*/ 11 w 2150"/>
                <a:gd name="T53" fmla="*/ 912 h 2150"/>
                <a:gd name="T54" fmla="*/ 64 w 2150"/>
                <a:gd name="T55" fmla="*/ 706 h 2150"/>
                <a:gd name="T56" fmla="*/ 155 w 2150"/>
                <a:gd name="T57" fmla="*/ 517 h 2150"/>
                <a:gd name="T58" fmla="*/ 278 w 2150"/>
                <a:gd name="T59" fmla="*/ 351 h 2150"/>
                <a:gd name="T60" fmla="*/ 430 w 2150"/>
                <a:gd name="T61" fmla="*/ 213 h 2150"/>
                <a:gd name="T62" fmla="*/ 607 w 2150"/>
                <a:gd name="T63" fmla="*/ 105 h 2150"/>
                <a:gd name="T64" fmla="*/ 806 w 2150"/>
                <a:gd name="T65" fmla="*/ 33 h 2150"/>
                <a:gd name="T66" fmla="*/ 1019 w 2150"/>
                <a:gd name="T67" fmla="*/ 1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50" h="2150">
                  <a:moveTo>
                    <a:pt x="1074" y="0"/>
                  </a:moveTo>
                  <a:lnTo>
                    <a:pt x="1130" y="1"/>
                  </a:lnTo>
                  <a:lnTo>
                    <a:pt x="1238" y="12"/>
                  </a:lnTo>
                  <a:lnTo>
                    <a:pt x="1343" y="33"/>
                  </a:lnTo>
                  <a:lnTo>
                    <a:pt x="1444" y="65"/>
                  </a:lnTo>
                  <a:lnTo>
                    <a:pt x="1541" y="105"/>
                  </a:lnTo>
                  <a:lnTo>
                    <a:pt x="1633" y="156"/>
                  </a:lnTo>
                  <a:lnTo>
                    <a:pt x="1718" y="213"/>
                  </a:lnTo>
                  <a:lnTo>
                    <a:pt x="1798" y="279"/>
                  </a:lnTo>
                  <a:lnTo>
                    <a:pt x="1870" y="351"/>
                  </a:lnTo>
                  <a:lnTo>
                    <a:pt x="1937" y="432"/>
                  </a:lnTo>
                  <a:lnTo>
                    <a:pt x="1994" y="517"/>
                  </a:lnTo>
                  <a:lnTo>
                    <a:pt x="2045" y="609"/>
                  </a:lnTo>
                  <a:lnTo>
                    <a:pt x="2085" y="706"/>
                  </a:lnTo>
                  <a:lnTo>
                    <a:pt x="2117" y="806"/>
                  </a:lnTo>
                  <a:lnTo>
                    <a:pt x="2138" y="912"/>
                  </a:lnTo>
                  <a:lnTo>
                    <a:pt x="2148" y="1020"/>
                  </a:lnTo>
                  <a:lnTo>
                    <a:pt x="2150" y="1076"/>
                  </a:lnTo>
                  <a:lnTo>
                    <a:pt x="2148" y="1130"/>
                  </a:lnTo>
                  <a:lnTo>
                    <a:pt x="2138" y="1238"/>
                  </a:lnTo>
                  <a:lnTo>
                    <a:pt x="2117" y="1344"/>
                  </a:lnTo>
                  <a:lnTo>
                    <a:pt x="2085" y="1446"/>
                  </a:lnTo>
                  <a:lnTo>
                    <a:pt x="2045" y="1542"/>
                  </a:lnTo>
                  <a:lnTo>
                    <a:pt x="1994" y="1633"/>
                  </a:lnTo>
                  <a:lnTo>
                    <a:pt x="1937" y="1719"/>
                  </a:lnTo>
                  <a:lnTo>
                    <a:pt x="1870" y="1799"/>
                  </a:lnTo>
                  <a:lnTo>
                    <a:pt x="1798" y="1872"/>
                  </a:lnTo>
                  <a:lnTo>
                    <a:pt x="1718" y="1937"/>
                  </a:lnTo>
                  <a:lnTo>
                    <a:pt x="1633" y="1995"/>
                  </a:lnTo>
                  <a:lnTo>
                    <a:pt x="1541" y="2045"/>
                  </a:lnTo>
                  <a:lnTo>
                    <a:pt x="1444" y="2085"/>
                  </a:lnTo>
                  <a:lnTo>
                    <a:pt x="1343" y="2117"/>
                  </a:lnTo>
                  <a:lnTo>
                    <a:pt x="1238" y="2139"/>
                  </a:lnTo>
                  <a:lnTo>
                    <a:pt x="1130" y="2150"/>
                  </a:lnTo>
                  <a:lnTo>
                    <a:pt x="1074" y="2150"/>
                  </a:lnTo>
                  <a:lnTo>
                    <a:pt x="1019" y="2150"/>
                  </a:lnTo>
                  <a:lnTo>
                    <a:pt x="911" y="2139"/>
                  </a:lnTo>
                  <a:lnTo>
                    <a:pt x="806" y="2117"/>
                  </a:lnTo>
                  <a:lnTo>
                    <a:pt x="704" y="2085"/>
                  </a:lnTo>
                  <a:lnTo>
                    <a:pt x="607" y="2045"/>
                  </a:lnTo>
                  <a:lnTo>
                    <a:pt x="517" y="1995"/>
                  </a:lnTo>
                  <a:lnTo>
                    <a:pt x="430" y="1937"/>
                  </a:lnTo>
                  <a:lnTo>
                    <a:pt x="351" y="1872"/>
                  </a:lnTo>
                  <a:lnTo>
                    <a:pt x="278" y="1799"/>
                  </a:lnTo>
                  <a:lnTo>
                    <a:pt x="213" y="1719"/>
                  </a:lnTo>
                  <a:lnTo>
                    <a:pt x="155" y="1633"/>
                  </a:lnTo>
                  <a:lnTo>
                    <a:pt x="105" y="1542"/>
                  </a:lnTo>
                  <a:lnTo>
                    <a:pt x="64" y="1446"/>
                  </a:lnTo>
                  <a:lnTo>
                    <a:pt x="33" y="1344"/>
                  </a:lnTo>
                  <a:lnTo>
                    <a:pt x="11" y="1238"/>
                  </a:lnTo>
                  <a:lnTo>
                    <a:pt x="0" y="1130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6"/>
                  </a:lnTo>
                  <a:lnTo>
                    <a:pt x="64" y="706"/>
                  </a:lnTo>
                  <a:lnTo>
                    <a:pt x="105" y="609"/>
                  </a:lnTo>
                  <a:lnTo>
                    <a:pt x="155" y="517"/>
                  </a:lnTo>
                  <a:lnTo>
                    <a:pt x="213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0" y="213"/>
                  </a:lnTo>
                  <a:lnTo>
                    <a:pt x="517" y="156"/>
                  </a:lnTo>
                  <a:lnTo>
                    <a:pt x="607" y="105"/>
                  </a:lnTo>
                  <a:lnTo>
                    <a:pt x="704" y="65"/>
                  </a:lnTo>
                  <a:lnTo>
                    <a:pt x="806" y="33"/>
                  </a:lnTo>
                  <a:lnTo>
                    <a:pt x="911" y="12"/>
                  </a:lnTo>
                  <a:lnTo>
                    <a:pt x="1019" y="1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653" y="3869"/>
              <a:ext cx="599" cy="370"/>
            </a:xfrm>
            <a:custGeom>
              <a:avLst/>
              <a:gdLst>
                <a:gd name="T0" fmla="*/ 1796 w 1796"/>
                <a:gd name="T1" fmla="*/ 49 h 1110"/>
                <a:gd name="T2" fmla="*/ 1753 w 1796"/>
                <a:gd name="T3" fmla="*/ 37 h 1110"/>
                <a:gd name="T4" fmla="*/ 1524 w 1796"/>
                <a:gd name="T5" fmla="*/ 5 h 1110"/>
                <a:gd name="T6" fmla="*/ 1405 w 1796"/>
                <a:gd name="T7" fmla="*/ 0 h 1110"/>
                <a:gd name="T8" fmla="*/ 1274 w 1796"/>
                <a:gd name="T9" fmla="*/ 3 h 1110"/>
                <a:gd name="T10" fmla="*/ 1133 w 1796"/>
                <a:gd name="T11" fmla="*/ 16 h 1110"/>
                <a:gd name="T12" fmla="*/ 985 w 1796"/>
                <a:gd name="T13" fmla="*/ 43 h 1110"/>
                <a:gd name="T14" fmla="*/ 834 w 1796"/>
                <a:gd name="T15" fmla="*/ 88 h 1110"/>
                <a:gd name="T16" fmla="*/ 683 w 1796"/>
                <a:gd name="T17" fmla="*/ 152 h 1110"/>
                <a:gd name="T18" fmla="*/ 534 w 1796"/>
                <a:gd name="T19" fmla="*/ 240 h 1110"/>
                <a:gd name="T20" fmla="*/ 428 w 1796"/>
                <a:gd name="T21" fmla="*/ 325 h 1110"/>
                <a:gd name="T22" fmla="*/ 358 w 1796"/>
                <a:gd name="T23" fmla="*/ 390 h 1110"/>
                <a:gd name="T24" fmla="*/ 294 w 1796"/>
                <a:gd name="T25" fmla="*/ 461 h 1110"/>
                <a:gd name="T26" fmla="*/ 230 w 1796"/>
                <a:gd name="T27" fmla="*/ 541 h 1110"/>
                <a:gd name="T28" fmla="*/ 171 w 1796"/>
                <a:gd name="T29" fmla="*/ 629 h 1110"/>
                <a:gd name="T30" fmla="*/ 117 w 1796"/>
                <a:gd name="T31" fmla="*/ 725 h 1110"/>
                <a:gd name="T32" fmla="*/ 66 w 1796"/>
                <a:gd name="T33" fmla="*/ 832 h 1110"/>
                <a:gd name="T34" fmla="*/ 20 w 1796"/>
                <a:gd name="T35" fmla="*/ 947 h 1110"/>
                <a:gd name="T36" fmla="*/ 0 w 1796"/>
                <a:gd name="T37" fmla="*/ 1009 h 1110"/>
                <a:gd name="T38" fmla="*/ 11 w 1796"/>
                <a:gd name="T39" fmla="*/ 1015 h 1110"/>
                <a:gd name="T40" fmla="*/ 121 w 1796"/>
                <a:gd name="T41" fmla="*/ 1052 h 1110"/>
                <a:gd name="T42" fmla="*/ 261 w 1796"/>
                <a:gd name="T43" fmla="*/ 1086 h 1110"/>
                <a:gd name="T44" fmla="*/ 373 w 1796"/>
                <a:gd name="T45" fmla="*/ 1101 h 1110"/>
                <a:gd name="T46" fmla="*/ 500 w 1796"/>
                <a:gd name="T47" fmla="*/ 1110 h 1110"/>
                <a:gd name="T48" fmla="*/ 635 w 1796"/>
                <a:gd name="T49" fmla="*/ 1106 h 1110"/>
                <a:gd name="T50" fmla="*/ 779 w 1796"/>
                <a:gd name="T51" fmla="*/ 1086 h 1110"/>
                <a:gd name="T52" fmla="*/ 927 w 1796"/>
                <a:gd name="T53" fmla="*/ 1047 h 1110"/>
                <a:gd name="T54" fmla="*/ 1077 w 1796"/>
                <a:gd name="T55" fmla="*/ 983 h 1110"/>
                <a:gd name="T56" fmla="*/ 1188 w 1796"/>
                <a:gd name="T57" fmla="*/ 918 h 1110"/>
                <a:gd name="T58" fmla="*/ 1261 w 1796"/>
                <a:gd name="T59" fmla="*/ 865 h 1110"/>
                <a:gd name="T60" fmla="*/ 1333 w 1796"/>
                <a:gd name="T61" fmla="*/ 805 h 1110"/>
                <a:gd name="T62" fmla="*/ 1404 w 1796"/>
                <a:gd name="T63" fmla="*/ 736 h 1110"/>
                <a:gd name="T64" fmla="*/ 1472 w 1796"/>
                <a:gd name="T65" fmla="*/ 658 h 1110"/>
                <a:gd name="T66" fmla="*/ 1538 w 1796"/>
                <a:gd name="T67" fmla="*/ 571 h 1110"/>
                <a:gd name="T68" fmla="*/ 1601 w 1796"/>
                <a:gd name="T69" fmla="*/ 473 h 1110"/>
                <a:gd name="T70" fmla="*/ 1662 w 1796"/>
                <a:gd name="T71" fmla="*/ 365 h 1110"/>
                <a:gd name="T72" fmla="*/ 1718 w 1796"/>
                <a:gd name="T73" fmla="*/ 247 h 1110"/>
                <a:gd name="T74" fmla="*/ 1771 w 1796"/>
                <a:gd name="T75" fmla="*/ 118 h 1110"/>
                <a:gd name="T76" fmla="*/ 1796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1796" y="49"/>
                  </a:moveTo>
                  <a:lnTo>
                    <a:pt x="1753" y="37"/>
                  </a:lnTo>
                  <a:lnTo>
                    <a:pt x="1524" y="5"/>
                  </a:lnTo>
                  <a:lnTo>
                    <a:pt x="1405" y="0"/>
                  </a:lnTo>
                  <a:lnTo>
                    <a:pt x="1274" y="3"/>
                  </a:lnTo>
                  <a:lnTo>
                    <a:pt x="1133" y="16"/>
                  </a:lnTo>
                  <a:lnTo>
                    <a:pt x="985" y="43"/>
                  </a:lnTo>
                  <a:lnTo>
                    <a:pt x="834" y="88"/>
                  </a:lnTo>
                  <a:lnTo>
                    <a:pt x="683" y="152"/>
                  </a:lnTo>
                  <a:lnTo>
                    <a:pt x="534" y="240"/>
                  </a:lnTo>
                  <a:lnTo>
                    <a:pt x="428" y="325"/>
                  </a:lnTo>
                  <a:lnTo>
                    <a:pt x="358" y="390"/>
                  </a:lnTo>
                  <a:lnTo>
                    <a:pt x="294" y="461"/>
                  </a:lnTo>
                  <a:lnTo>
                    <a:pt x="230" y="541"/>
                  </a:lnTo>
                  <a:lnTo>
                    <a:pt x="171" y="629"/>
                  </a:lnTo>
                  <a:lnTo>
                    <a:pt x="117" y="725"/>
                  </a:lnTo>
                  <a:lnTo>
                    <a:pt x="66" y="832"/>
                  </a:lnTo>
                  <a:lnTo>
                    <a:pt x="20" y="947"/>
                  </a:lnTo>
                  <a:lnTo>
                    <a:pt x="0" y="1009"/>
                  </a:lnTo>
                  <a:lnTo>
                    <a:pt x="11" y="1015"/>
                  </a:lnTo>
                  <a:lnTo>
                    <a:pt x="121" y="1052"/>
                  </a:lnTo>
                  <a:lnTo>
                    <a:pt x="261" y="1086"/>
                  </a:lnTo>
                  <a:lnTo>
                    <a:pt x="373" y="1101"/>
                  </a:lnTo>
                  <a:lnTo>
                    <a:pt x="500" y="1110"/>
                  </a:lnTo>
                  <a:lnTo>
                    <a:pt x="635" y="1106"/>
                  </a:lnTo>
                  <a:lnTo>
                    <a:pt x="779" y="1086"/>
                  </a:lnTo>
                  <a:lnTo>
                    <a:pt x="927" y="1047"/>
                  </a:lnTo>
                  <a:lnTo>
                    <a:pt x="1077" y="983"/>
                  </a:lnTo>
                  <a:lnTo>
                    <a:pt x="1188" y="918"/>
                  </a:lnTo>
                  <a:lnTo>
                    <a:pt x="1261" y="865"/>
                  </a:lnTo>
                  <a:lnTo>
                    <a:pt x="1333" y="805"/>
                  </a:lnTo>
                  <a:lnTo>
                    <a:pt x="1404" y="736"/>
                  </a:lnTo>
                  <a:lnTo>
                    <a:pt x="1472" y="658"/>
                  </a:lnTo>
                  <a:lnTo>
                    <a:pt x="1538" y="571"/>
                  </a:lnTo>
                  <a:lnTo>
                    <a:pt x="1601" y="473"/>
                  </a:lnTo>
                  <a:lnTo>
                    <a:pt x="1662" y="365"/>
                  </a:lnTo>
                  <a:lnTo>
                    <a:pt x="1718" y="247"/>
                  </a:lnTo>
                  <a:lnTo>
                    <a:pt x="1771" y="118"/>
                  </a:lnTo>
                  <a:lnTo>
                    <a:pt x="1796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33" y="3869"/>
              <a:ext cx="599" cy="370"/>
            </a:xfrm>
            <a:custGeom>
              <a:avLst/>
              <a:gdLst>
                <a:gd name="T0" fmla="*/ 0 w 1796"/>
                <a:gd name="T1" fmla="*/ 49 h 1110"/>
                <a:gd name="T2" fmla="*/ 43 w 1796"/>
                <a:gd name="T3" fmla="*/ 37 h 1110"/>
                <a:gd name="T4" fmla="*/ 272 w 1796"/>
                <a:gd name="T5" fmla="*/ 5 h 1110"/>
                <a:gd name="T6" fmla="*/ 389 w 1796"/>
                <a:gd name="T7" fmla="*/ 0 h 1110"/>
                <a:gd name="T8" fmla="*/ 521 w 1796"/>
                <a:gd name="T9" fmla="*/ 3 h 1110"/>
                <a:gd name="T10" fmla="*/ 662 w 1796"/>
                <a:gd name="T11" fmla="*/ 16 h 1110"/>
                <a:gd name="T12" fmla="*/ 811 w 1796"/>
                <a:gd name="T13" fmla="*/ 43 h 1110"/>
                <a:gd name="T14" fmla="*/ 962 w 1796"/>
                <a:gd name="T15" fmla="*/ 88 h 1110"/>
                <a:gd name="T16" fmla="*/ 1113 w 1796"/>
                <a:gd name="T17" fmla="*/ 152 h 1110"/>
                <a:gd name="T18" fmla="*/ 1261 w 1796"/>
                <a:gd name="T19" fmla="*/ 240 h 1110"/>
                <a:gd name="T20" fmla="*/ 1368 w 1796"/>
                <a:gd name="T21" fmla="*/ 325 h 1110"/>
                <a:gd name="T22" fmla="*/ 1436 w 1796"/>
                <a:gd name="T23" fmla="*/ 390 h 1110"/>
                <a:gd name="T24" fmla="*/ 1502 w 1796"/>
                <a:gd name="T25" fmla="*/ 461 h 1110"/>
                <a:gd name="T26" fmla="*/ 1564 w 1796"/>
                <a:gd name="T27" fmla="*/ 541 h 1110"/>
                <a:gd name="T28" fmla="*/ 1623 w 1796"/>
                <a:gd name="T29" fmla="*/ 629 h 1110"/>
                <a:gd name="T30" fmla="*/ 1677 w 1796"/>
                <a:gd name="T31" fmla="*/ 725 h 1110"/>
                <a:gd name="T32" fmla="*/ 1729 w 1796"/>
                <a:gd name="T33" fmla="*/ 832 h 1110"/>
                <a:gd name="T34" fmla="*/ 1774 w 1796"/>
                <a:gd name="T35" fmla="*/ 947 h 1110"/>
                <a:gd name="T36" fmla="*/ 1796 w 1796"/>
                <a:gd name="T37" fmla="*/ 1009 h 1110"/>
                <a:gd name="T38" fmla="*/ 1784 w 1796"/>
                <a:gd name="T39" fmla="*/ 1015 h 1110"/>
                <a:gd name="T40" fmla="*/ 1673 w 1796"/>
                <a:gd name="T41" fmla="*/ 1052 h 1110"/>
                <a:gd name="T42" fmla="*/ 1533 w 1796"/>
                <a:gd name="T43" fmla="*/ 1086 h 1110"/>
                <a:gd name="T44" fmla="*/ 1421 w 1796"/>
                <a:gd name="T45" fmla="*/ 1101 h 1110"/>
                <a:gd name="T46" fmla="*/ 1296 w 1796"/>
                <a:gd name="T47" fmla="*/ 1110 h 1110"/>
                <a:gd name="T48" fmla="*/ 1159 w 1796"/>
                <a:gd name="T49" fmla="*/ 1106 h 1110"/>
                <a:gd name="T50" fmla="*/ 1016 w 1796"/>
                <a:gd name="T51" fmla="*/ 1086 h 1110"/>
                <a:gd name="T52" fmla="*/ 868 w 1796"/>
                <a:gd name="T53" fmla="*/ 1047 h 1110"/>
                <a:gd name="T54" fmla="*/ 718 w 1796"/>
                <a:gd name="T55" fmla="*/ 983 h 1110"/>
                <a:gd name="T56" fmla="*/ 607 w 1796"/>
                <a:gd name="T57" fmla="*/ 918 h 1110"/>
                <a:gd name="T58" fmla="*/ 534 w 1796"/>
                <a:gd name="T59" fmla="*/ 865 h 1110"/>
                <a:gd name="T60" fmla="*/ 462 w 1796"/>
                <a:gd name="T61" fmla="*/ 805 h 1110"/>
                <a:gd name="T62" fmla="*/ 391 w 1796"/>
                <a:gd name="T63" fmla="*/ 736 h 1110"/>
                <a:gd name="T64" fmla="*/ 324 w 1796"/>
                <a:gd name="T65" fmla="*/ 658 h 1110"/>
                <a:gd name="T66" fmla="*/ 258 w 1796"/>
                <a:gd name="T67" fmla="*/ 571 h 1110"/>
                <a:gd name="T68" fmla="*/ 194 w 1796"/>
                <a:gd name="T69" fmla="*/ 473 h 1110"/>
                <a:gd name="T70" fmla="*/ 134 w 1796"/>
                <a:gd name="T71" fmla="*/ 365 h 1110"/>
                <a:gd name="T72" fmla="*/ 77 w 1796"/>
                <a:gd name="T73" fmla="*/ 247 h 1110"/>
                <a:gd name="T74" fmla="*/ 24 w 1796"/>
                <a:gd name="T75" fmla="*/ 118 h 1110"/>
                <a:gd name="T76" fmla="*/ 0 w 1796"/>
                <a:gd name="T77" fmla="*/ 49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6" h="1110">
                  <a:moveTo>
                    <a:pt x="0" y="49"/>
                  </a:moveTo>
                  <a:lnTo>
                    <a:pt x="43" y="37"/>
                  </a:lnTo>
                  <a:lnTo>
                    <a:pt x="272" y="5"/>
                  </a:lnTo>
                  <a:lnTo>
                    <a:pt x="389" y="0"/>
                  </a:lnTo>
                  <a:lnTo>
                    <a:pt x="521" y="3"/>
                  </a:lnTo>
                  <a:lnTo>
                    <a:pt x="662" y="16"/>
                  </a:lnTo>
                  <a:lnTo>
                    <a:pt x="811" y="43"/>
                  </a:lnTo>
                  <a:lnTo>
                    <a:pt x="962" y="88"/>
                  </a:lnTo>
                  <a:lnTo>
                    <a:pt x="1113" y="152"/>
                  </a:lnTo>
                  <a:lnTo>
                    <a:pt x="1261" y="240"/>
                  </a:lnTo>
                  <a:lnTo>
                    <a:pt x="1368" y="325"/>
                  </a:lnTo>
                  <a:lnTo>
                    <a:pt x="1436" y="390"/>
                  </a:lnTo>
                  <a:lnTo>
                    <a:pt x="1502" y="461"/>
                  </a:lnTo>
                  <a:lnTo>
                    <a:pt x="1564" y="541"/>
                  </a:lnTo>
                  <a:lnTo>
                    <a:pt x="1623" y="629"/>
                  </a:lnTo>
                  <a:lnTo>
                    <a:pt x="1677" y="725"/>
                  </a:lnTo>
                  <a:lnTo>
                    <a:pt x="1729" y="832"/>
                  </a:lnTo>
                  <a:lnTo>
                    <a:pt x="1774" y="947"/>
                  </a:lnTo>
                  <a:lnTo>
                    <a:pt x="1796" y="1009"/>
                  </a:lnTo>
                  <a:lnTo>
                    <a:pt x="1784" y="1015"/>
                  </a:lnTo>
                  <a:lnTo>
                    <a:pt x="1673" y="1052"/>
                  </a:lnTo>
                  <a:lnTo>
                    <a:pt x="1533" y="1086"/>
                  </a:lnTo>
                  <a:lnTo>
                    <a:pt x="1421" y="1101"/>
                  </a:lnTo>
                  <a:lnTo>
                    <a:pt x="1296" y="1110"/>
                  </a:lnTo>
                  <a:lnTo>
                    <a:pt x="1159" y="1106"/>
                  </a:lnTo>
                  <a:lnTo>
                    <a:pt x="1016" y="1086"/>
                  </a:lnTo>
                  <a:lnTo>
                    <a:pt x="868" y="1047"/>
                  </a:lnTo>
                  <a:lnTo>
                    <a:pt x="718" y="983"/>
                  </a:lnTo>
                  <a:lnTo>
                    <a:pt x="607" y="918"/>
                  </a:lnTo>
                  <a:lnTo>
                    <a:pt x="534" y="865"/>
                  </a:lnTo>
                  <a:lnTo>
                    <a:pt x="462" y="805"/>
                  </a:lnTo>
                  <a:lnTo>
                    <a:pt x="391" y="736"/>
                  </a:lnTo>
                  <a:lnTo>
                    <a:pt x="324" y="658"/>
                  </a:lnTo>
                  <a:lnTo>
                    <a:pt x="258" y="571"/>
                  </a:lnTo>
                  <a:lnTo>
                    <a:pt x="194" y="473"/>
                  </a:lnTo>
                  <a:lnTo>
                    <a:pt x="134" y="365"/>
                  </a:lnTo>
                  <a:lnTo>
                    <a:pt x="77" y="247"/>
                  </a:lnTo>
                  <a:lnTo>
                    <a:pt x="24" y="118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9526449" y="418876"/>
            <a:ext cx="715896" cy="617353"/>
            <a:chOff x="1996" y="1720"/>
            <a:chExt cx="2579" cy="2224"/>
          </a:xfrm>
        </p:grpSpPr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130" y="3202"/>
              <a:ext cx="2234" cy="620"/>
            </a:xfrm>
            <a:custGeom>
              <a:avLst/>
              <a:gdLst>
                <a:gd name="T0" fmla="*/ 6701 w 6701"/>
                <a:gd name="T1" fmla="*/ 0 h 1862"/>
                <a:gd name="T2" fmla="*/ 930 w 6701"/>
                <a:gd name="T3" fmla="*/ 0 h 1862"/>
                <a:gd name="T4" fmla="*/ 883 w 6701"/>
                <a:gd name="T5" fmla="*/ 0 h 1862"/>
                <a:gd name="T6" fmla="*/ 788 w 6701"/>
                <a:gd name="T7" fmla="*/ 10 h 1862"/>
                <a:gd name="T8" fmla="*/ 697 w 6701"/>
                <a:gd name="T9" fmla="*/ 28 h 1862"/>
                <a:gd name="T10" fmla="*/ 609 w 6701"/>
                <a:gd name="T11" fmla="*/ 56 h 1862"/>
                <a:gd name="T12" fmla="*/ 526 w 6701"/>
                <a:gd name="T13" fmla="*/ 92 h 1862"/>
                <a:gd name="T14" fmla="*/ 447 w 6701"/>
                <a:gd name="T15" fmla="*/ 135 h 1862"/>
                <a:gd name="T16" fmla="*/ 372 w 6701"/>
                <a:gd name="T17" fmla="*/ 185 h 1862"/>
                <a:gd name="T18" fmla="*/ 303 w 6701"/>
                <a:gd name="T19" fmla="*/ 243 h 1862"/>
                <a:gd name="T20" fmla="*/ 239 w 6701"/>
                <a:gd name="T21" fmla="*/ 306 h 1862"/>
                <a:gd name="T22" fmla="*/ 183 w 6701"/>
                <a:gd name="T23" fmla="*/ 376 h 1862"/>
                <a:gd name="T24" fmla="*/ 133 w 6701"/>
                <a:gd name="T25" fmla="*/ 450 h 1862"/>
                <a:gd name="T26" fmla="*/ 91 w 6701"/>
                <a:gd name="T27" fmla="*/ 530 h 1862"/>
                <a:gd name="T28" fmla="*/ 55 w 6701"/>
                <a:gd name="T29" fmla="*/ 612 h 1862"/>
                <a:gd name="T30" fmla="*/ 29 w 6701"/>
                <a:gd name="T31" fmla="*/ 700 h 1862"/>
                <a:gd name="T32" fmla="*/ 10 w 6701"/>
                <a:gd name="T33" fmla="*/ 790 h 1862"/>
                <a:gd name="T34" fmla="*/ 0 w 6701"/>
                <a:gd name="T35" fmla="*/ 882 h 1862"/>
                <a:gd name="T36" fmla="*/ 0 w 6701"/>
                <a:gd name="T37" fmla="*/ 930 h 1862"/>
                <a:gd name="T38" fmla="*/ 0 w 6701"/>
                <a:gd name="T39" fmla="*/ 979 h 1862"/>
                <a:gd name="T40" fmla="*/ 10 w 6701"/>
                <a:gd name="T41" fmla="*/ 1074 h 1862"/>
                <a:gd name="T42" fmla="*/ 29 w 6701"/>
                <a:gd name="T43" fmla="*/ 1165 h 1862"/>
                <a:gd name="T44" fmla="*/ 56 w 6701"/>
                <a:gd name="T45" fmla="*/ 1253 h 1862"/>
                <a:gd name="T46" fmla="*/ 92 w 6701"/>
                <a:gd name="T47" fmla="*/ 1336 h 1862"/>
                <a:gd name="T48" fmla="*/ 135 w 6701"/>
                <a:gd name="T49" fmla="*/ 1415 h 1862"/>
                <a:gd name="T50" fmla="*/ 186 w 6701"/>
                <a:gd name="T51" fmla="*/ 1490 h 1862"/>
                <a:gd name="T52" fmla="*/ 243 w 6701"/>
                <a:gd name="T53" fmla="*/ 1558 h 1862"/>
                <a:gd name="T54" fmla="*/ 307 w 6701"/>
                <a:gd name="T55" fmla="*/ 1621 h 1862"/>
                <a:gd name="T56" fmla="*/ 376 w 6701"/>
                <a:gd name="T57" fmla="*/ 1679 h 1862"/>
                <a:gd name="T58" fmla="*/ 451 w 6701"/>
                <a:gd name="T59" fmla="*/ 1728 h 1862"/>
                <a:gd name="T60" fmla="*/ 530 w 6701"/>
                <a:gd name="T61" fmla="*/ 1771 h 1862"/>
                <a:gd name="T62" fmla="*/ 612 w 6701"/>
                <a:gd name="T63" fmla="*/ 1806 h 1862"/>
                <a:gd name="T64" fmla="*/ 700 w 6701"/>
                <a:gd name="T65" fmla="*/ 1833 h 1862"/>
                <a:gd name="T66" fmla="*/ 791 w 6701"/>
                <a:gd name="T67" fmla="*/ 1852 h 1862"/>
                <a:gd name="T68" fmla="*/ 883 w 6701"/>
                <a:gd name="T69" fmla="*/ 1860 h 1862"/>
                <a:gd name="T70" fmla="*/ 930 w 6701"/>
                <a:gd name="T71" fmla="*/ 1862 h 1862"/>
                <a:gd name="T72" fmla="*/ 6701 w 6701"/>
                <a:gd name="T73" fmla="*/ 1862 h 1862"/>
                <a:gd name="T74" fmla="*/ 6701 w 6701"/>
                <a:gd name="T75" fmla="*/ 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2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0"/>
                  </a:lnTo>
                  <a:lnTo>
                    <a:pt x="697" y="28"/>
                  </a:lnTo>
                  <a:lnTo>
                    <a:pt x="609" y="56"/>
                  </a:lnTo>
                  <a:lnTo>
                    <a:pt x="526" y="92"/>
                  </a:lnTo>
                  <a:lnTo>
                    <a:pt x="447" y="135"/>
                  </a:lnTo>
                  <a:lnTo>
                    <a:pt x="372" y="185"/>
                  </a:lnTo>
                  <a:lnTo>
                    <a:pt x="303" y="243"/>
                  </a:lnTo>
                  <a:lnTo>
                    <a:pt x="239" y="306"/>
                  </a:lnTo>
                  <a:lnTo>
                    <a:pt x="183" y="376"/>
                  </a:lnTo>
                  <a:lnTo>
                    <a:pt x="133" y="450"/>
                  </a:lnTo>
                  <a:lnTo>
                    <a:pt x="91" y="530"/>
                  </a:lnTo>
                  <a:lnTo>
                    <a:pt x="55" y="612"/>
                  </a:lnTo>
                  <a:lnTo>
                    <a:pt x="29" y="700"/>
                  </a:lnTo>
                  <a:lnTo>
                    <a:pt x="10" y="790"/>
                  </a:lnTo>
                  <a:lnTo>
                    <a:pt x="0" y="882"/>
                  </a:lnTo>
                  <a:lnTo>
                    <a:pt x="0" y="930"/>
                  </a:lnTo>
                  <a:lnTo>
                    <a:pt x="0" y="979"/>
                  </a:lnTo>
                  <a:lnTo>
                    <a:pt x="10" y="1074"/>
                  </a:lnTo>
                  <a:lnTo>
                    <a:pt x="29" y="1165"/>
                  </a:lnTo>
                  <a:lnTo>
                    <a:pt x="56" y="1253"/>
                  </a:lnTo>
                  <a:lnTo>
                    <a:pt x="92" y="1336"/>
                  </a:lnTo>
                  <a:lnTo>
                    <a:pt x="135" y="1415"/>
                  </a:lnTo>
                  <a:lnTo>
                    <a:pt x="186" y="1490"/>
                  </a:lnTo>
                  <a:lnTo>
                    <a:pt x="243" y="1558"/>
                  </a:lnTo>
                  <a:lnTo>
                    <a:pt x="307" y="1621"/>
                  </a:lnTo>
                  <a:lnTo>
                    <a:pt x="376" y="1679"/>
                  </a:lnTo>
                  <a:lnTo>
                    <a:pt x="451" y="1728"/>
                  </a:lnTo>
                  <a:lnTo>
                    <a:pt x="530" y="1771"/>
                  </a:lnTo>
                  <a:lnTo>
                    <a:pt x="612" y="1806"/>
                  </a:lnTo>
                  <a:lnTo>
                    <a:pt x="700" y="1833"/>
                  </a:lnTo>
                  <a:lnTo>
                    <a:pt x="791" y="1852"/>
                  </a:lnTo>
                  <a:lnTo>
                    <a:pt x="883" y="1860"/>
                  </a:lnTo>
                  <a:lnTo>
                    <a:pt x="930" y="1862"/>
                  </a:lnTo>
                  <a:lnTo>
                    <a:pt x="6701" y="1862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082" y="315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3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80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3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3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4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7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3 h 2152"/>
                <a:gd name="T82" fmla="*/ 6903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7 h 2152"/>
                <a:gd name="T88" fmla="*/ 6993 w 7018"/>
                <a:gd name="T89" fmla="*/ 2091 h 2152"/>
                <a:gd name="T90" fmla="*/ 6903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9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3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2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2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2"/>
                  </a:lnTo>
                  <a:lnTo>
                    <a:pt x="351" y="280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3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3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8"/>
                  </a:lnTo>
                  <a:lnTo>
                    <a:pt x="661" y="404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6" y="811"/>
                  </a:lnTo>
                  <a:lnTo>
                    <a:pt x="302" y="886"/>
                  </a:lnTo>
                  <a:lnTo>
                    <a:pt x="287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7" y="1207"/>
                  </a:lnTo>
                  <a:lnTo>
                    <a:pt x="302" y="1285"/>
                  </a:lnTo>
                  <a:lnTo>
                    <a:pt x="326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7"/>
                  </a:lnTo>
                  <a:lnTo>
                    <a:pt x="598" y="1726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3"/>
                  </a:lnTo>
                  <a:lnTo>
                    <a:pt x="1074" y="1883"/>
                  </a:lnTo>
                  <a:lnTo>
                    <a:pt x="6874" y="1883"/>
                  </a:lnTo>
                  <a:lnTo>
                    <a:pt x="6903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7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3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F3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2284" y="2481"/>
              <a:ext cx="2233" cy="621"/>
            </a:xfrm>
            <a:custGeom>
              <a:avLst/>
              <a:gdLst>
                <a:gd name="T0" fmla="*/ 6701 w 6701"/>
                <a:gd name="T1" fmla="*/ 0 h 1863"/>
                <a:gd name="T2" fmla="*/ 930 w 6701"/>
                <a:gd name="T3" fmla="*/ 0 h 1863"/>
                <a:gd name="T4" fmla="*/ 883 w 6701"/>
                <a:gd name="T5" fmla="*/ 0 h 1863"/>
                <a:gd name="T6" fmla="*/ 788 w 6701"/>
                <a:gd name="T7" fmla="*/ 11 h 1863"/>
                <a:gd name="T8" fmla="*/ 697 w 6701"/>
                <a:gd name="T9" fmla="*/ 29 h 1863"/>
                <a:gd name="T10" fmla="*/ 609 w 6701"/>
                <a:gd name="T11" fmla="*/ 57 h 1863"/>
                <a:gd name="T12" fmla="*/ 526 w 6701"/>
                <a:gd name="T13" fmla="*/ 93 h 1863"/>
                <a:gd name="T14" fmla="*/ 446 w 6701"/>
                <a:gd name="T15" fmla="*/ 136 h 1863"/>
                <a:gd name="T16" fmla="*/ 371 w 6701"/>
                <a:gd name="T17" fmla="*/ 186 h 1863"/>
                <a:gd name="T18" fmla="*/ 302 w 6701"/>
                <a:gd name="T19" fmla="*/ 244 h 1863"/>
                <a:gd name="T20" fmla="*/ 239 w 6701"/>
                <a:gd name="T21" fmla="*/ 307 h 1863"/>
                <a:gd name="T22" fmla="*/ 183 w 6701"/>
                <a:gd name="T23" fmla="*/ 376 h 1863"/>
                <a:gd name="T24" fmla="*/ 132 w 6701"/>
                <a:gd name="T25" fmla="*/ 451 h 1863"/>
                <a:gd name="T26" fmla="*/ 91 w 6701"/>
                <a:gd name="T27" fmla="*/ 530 h 1863"/>
                <a:gd name="T28" fmla="*/ 55 w 6701"/>
                <a:gd name="T29" fmla="*/ 613 h 1863"/>
                <a:gd name="T30" fmla="*/ 29 w 6701"/>
                <a:gd name="T31" fmla="*/ 700 h 1863"/>
                <a:gd name="T32" fmla="*/ 10 w 6701"/>
                <a:gd name="T33" fmla="*/ 791 h 1863"/>
                <a:gd name="T34" fmla="*/ 0 w 6701"/>
                <a:gd name="T35" fmla="*/ 883 h 1863"/>
                <a:gd name="T36" fmla="*/ 0 w 6701"/>
                <a:gd name="T37" fmla="*/ 931 h 1863"/>
                <a:gd name="T38" fmla="*/ 0 w 6701"/>
                <a:gd name="T39" fmla="*/ 978 h 1863"/>
                <a:gd name="T40" fmla="*/ 10 w 6701"/>
                <a:gd name="T41" fmla="*/ 1072 h 1863"/>
                <a:gd name="T42" fmla="*/ 29 w 6701"/>
                <a:gd name="T43" fmla="*/ 1163 h 1863"/>
                <a:gd name="T44" fmla="*/ 56 w 6701"/>
                <a:gd name="T45" fmla="*/ 1249 h 1863"/>
                <a:gd name="T46" fmla="*/ 92 w 6701"/>
                <a:gd name="T47" fmla="*/ 1333 h 1863"/>
                <a:gd name="T48" fmla="*/ 135 w 6701"/>
                <a:gd name="T49" fmla="*/ 1412 h 1863"/>
                <a:gd name="T50" fmla="*/ 186 w 6701"/>
                <a:gd name="T51" fmla="*/ 1487 h 1863"/>
                <a:gd name="T52" fmla="*/ 243 w 6701"/>
                <a:gd name="T53" fmla="*/ 1556 h 1863"/>
                <a:gd name="T54" fmla="*/ 307 w 6701"/>
                <a:gd name="T55" fmla="*/ 1619 h 1863"/>
                <a:gd name="T56" fmla="*/ 376 w 6701"/>
                <a:gd name="T57" fmla="*/ 1677 h 1863"/>
                <a:gd name="T58" fmla="*/ 451 w 6701"/>
                <a:gd name="T59" fmla="*/ 1727 h 1863"/>
                <a:gd name="T60" fmla="*/ 530 w 6701"/>
                <a:gd name="T61" fmla="*/ 1770 h 1863"/>
                <a:gd name="T62" fmla="*/ 612 w 6701"/>
                <a:gd name="T63" fmla="*/ 1806 h 1863"/>
                <a:gd name="T64" fmla="*/ 700 w 6701"/>
                <a:gd name="T65" fmla="*/ 1834 h 1863"/>
                <a:gd name="T66" fmla="*/ 791 w 6701"/>
                <a:gd name="T67" fmla="*/ 1852 h 1863"/>
                <a:gd name="T68" fmla="*/ 883 w 6701"/>
                <a:gd name="T69" fmla="*/ 1861 h 1863"/>
                <a:gd name="T70" fmla="*/ 930 w 6701"/>
                <a:gd name="T71" fmla="*/ 1863 h 1863"/>
                <a:gd name="T72" fmla="*/ 6701 w 6701"/>
                <a:gd name="T73" fmla="*/ 1863 h 1863"/>
                <a:gd name="T74" fmla="*/ 6701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6701" y="0"/>
                  </a:moveTo>
                  <a:lnTo>
                    <a:pt x="930" y="0"/>
                  </a:lnTo>
                  <a:lnTo>
                    <a:pt x="883" y="0"/>
                  </a:lnTo>
                  <a:lnTo>
                    <a:pt x="788" y="11"/>
                  </a:lnTo>
                  <a:lnTo>
                    <a:pt x="697" y="29"/>
                  </a:lnTo>
                  <a:lnTo>
                    <a:pt x="609" y="57"/>
                  </a:lnTo>
                  <a:lnTo>
                    <a:pt x="526" y="93"/>
                  </a:lnTo>
                  <a:lnTo>
                    <a:pt x="446" y="136"/>
                  </a:lnTo>
                  <a:lnTo>
                    <a:pt x="371" y="186"/>
                  </a:lnTo>
                  <a:lnTo>
                    <a:pt x="302" y="244"/>
                  </a:lnTo>
                  <a:lnTo>
                    <a:pt x="239" y="307"/>
                  </a:lnTo>
                  <a:lnTo>
                    <a:pt x="183" y="376"/>
                  </a:lnTo>
                  <a:lnTo>
                    <a:pt x="132" y="451"/>
                  </a:lnTo>
                  <a:lnTo>
                    <a:pt x="91" y="530"/>
                  </a:lnTo>
                  <a:lnTo>
                    <a:pt x="55" y="613"/>
                  </a:lnTo>
                  <a:lnTo>
                    <a:pt x="29" y="700"/>
                  </a:lnTo>
                  <a:lnTo>
                    <a:pt x="10" y="791"/>
                  </a:lnTo>
                  <a:lnTo>
                    <a:pt x="0" y="883"/>
                  </a:lnTo>
                  <a:lnTo>
                    <a:pt x="0" y="931"/>
                  </a:lnTo>
                  <a:lnTo>
                    <a:pt x="0" y="978"/>
                  </a:lnTo>
                  <a:lnTo>
                    <a:pt x="10" y="1072"/>
                  </a:lnTo>
                  <a:lnTo>
                    <a:pt x="29" y="1163"/>
                  </a:lnTo>
                  <a:lnTo>
                    <a:pt x="56" y="1249"/>
                  </a:lnTo>
                  <a:lnTo>
                    <a:pt x="92" y="1333"/>
                  </a:lnTo>
                  <a:lnTo>
                    <a:pt x="135" y="1412"/>
                  </a:lnTo>
                  <a:lnTo>
                    <a:pt x="186" y="1487"/>
                  </a:lnTo>
                  <a:lnTo>
                    <a:pt x="243" y="1556"/>
                  </a:lnTo>
                  <a:lnTo>
                    <a:pt x="307" y="1619"/>
                  </a:lnTo>
                  <a:lnTo>
                    <a:pt x="376" y="1677"/>
                  </a:lnTo>
                  <a:lnTo>
                    <a:pt x="451" y="1727"/>
                  </a:lnTo>
                  <a:lnTo>
                    <a:pt x="530" y="1770"/>
                  </a:lnTo>
                  <a:lnTo>
                    <a:pt x="612" y="1806"/>
                  </a:lnTo>
                  <a:lnTo>
                    <a:pt x="700" y="1834"/>
                  </a:lnTo>
                  <a:lnTo>
                    <a:pt x="791" y="1852"/>
                  </a:lnTo>
                  <a:lnTo>
                    <a:pt x="883" y="1861"/>
                  </a:lnTo>
                  <a:lnTo>
                    <a:pt x="930" y="1863"/>
                  </a:lnTo>
                  <a:lnTo>
                    <a:pt x="6701" y="1863"/>
                  </a:lnTo>
                  <a:lnTo>
                    <a:pt x="670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2053" y="1764"/>
              <a:ext cx="2234" cy="621"/>
            </a:xfrm>
            <a:custGeom>
              <a:avLst/>
              <a:gdLst>
                <a:gd name="T0" fmla="*/ 0 w 6701"/>
                <a:gd name="T1" fmla="*/ 0 h 1863"/>
                <a:gd name="T2" fmla="*/ 5769 w 6701"/>
                <a:gd name="T3" fmla="*/ 0 h 1863"/>
                <a:gd name="T4" fmla="*/ 5818 w 6701"/>
                <a:gd name="T5" fmla="*/ 1 h 1863"/>
                <a:gd name="T6" fmla="*/ 5913 w 6701"/>
                <a:gd name="T7" fmla="*/ 11 h 1863"/>
                <a:gd name="T8" fmla="*/ 6004 w 6701"/>
                <a:gd name="T9" fmla="*/ 30 h 1863"/>
                <a:gd name="T10" fmla="*/ 6091 w 6701"/>
                <a:gd name="T11" fmla="*/ 58 h 1863"/>
                <a:gd name="T12" fmla="*/ 6175 w 6701"/>
                <a:gd name="T13" fmla="*/ 94 h 1863"/>
                <a:gd name="T14" fmla="*/ 6254 w 6701"/>
                <a:gd name="T15" fmla="*/ 137 h 1863"/>
                <a:gd name="T16" fmla="*/ 6329 w 6701"/>
                <a:gd name="T17" fmla="*/ 187 h 1863"/>
                <a:gd name="T18" fmla="*/ 6397 w 6701"/>
                <a:gd name="T19" fmla="*/ 243 h 1863"/>
                <a:gd name="T20" fmla="*/ 6460 w 6701"/>
                <a:gd name="T21" fmla="*/ 308 h 1863"/>
                <a:gd name="T22" fmla="*/ 6518 w 6701"/>
                <a:gd name="T23" fmla="*/ 377 h 1863"/>
                <a:gd name="T24" fmla="*/ 6567 w 6701"/>
                <a:gd name="T25" fmla="*/ 451 h 1863"/>
                <a:gd name="T26" fmla="*/ 6610 w 6701"/>
                <a:gd name="T27" fmla="*/ 530 h 1863"/>
                <a:gd name="T28" fmla="*/ 6644 w 6701"/>
                <a:gd name="T29" fmla="*/ 613 h 1863"/>
                <a:gd name="T30" fmla="*/ 6672 w 6701"/>
                <a:gd name="T31" fmla="*/ 701 h 1863"/>
                <a:gd name="T32" fmla="*/ 6690 w 6701"/>
                <a:gd name="T33" fmla="*/ 791 h 1863"/>
                <a:gd name="T34" fmla="*/ 6699 w 6701"/>
                <a:gd name="T35" fmla="*/ 884 h 1863"/>
                <a:gd name="T36" fmla="*/ 6701 w 6701"/>
                <a:gd name="T37" fmla="*/ 932 h 1863"/>
                <a:gd name="T38" fmla="*/ 6699 w 6701"/>
                <a:gd name="T39" fmla="*/ 979 h 1863"/>
                <a:gd name="T40" fmla="*/ 6690 w 6701"/>
                <a:gd name="T41" fmla="*/ 1073 h 1863"/>
                <a:gd name="T42" fmla="*/ 6672 w 6701"/>
                <a:gd name="T43" fmla="*/ 1162 h 1863"/>
                <a:gd name="T44" fmla="*/ 6644 w 6701"/>
                <a:gd name="T45" fmla="*/ 1250 h 1863"/>
                <a:gd name="T46" fmla="*/ 6608 w 6701"/>
                <a:gd name="T47" fmla="*/ 1333 h 1863"/>
                <a:gd name="T48" fmla="*/ 6565 w 6701"/>
                <a:gd name="T49" fmla="*/ 1413 h 1863"/>
                <a:gd name="T50" fmla="*/ 6515 w 6701"/>
                <a:gd name="T51" fmla="*/ 1486 h 1863"/>
                <a:gd name="T52" fmla="*/ 6457 w 6701"/>
                <a:gd name="T53" fmla="*/ 1555 h 1863"/>
                <a:gd name="T54" fmla="*/ 6394 w 6701"/>
                <a:gd name="T55" fmla="*/ 1620 h 1863"/>
                <a:gd name="T56" fmla="*/ 6325 w 6701"/>
                <a:gd name="T57" fmla="*/ 1676 h 1863"/>
                <a:gd name="T58" fmla="*/ 6250 w 6701"/>
                <a:gd name="T59" fmla="*/ 1727 h 1863"/>
                <a:gd name="T60" fmla="*/ 6171 w 6701"/>
                <a:gd name="T61" fmla="*/ 1770 h 1863"/>
                <a:gd name="T62" fmla="*/ 6087 w 6701"/>
                <a:gd name="T63" fmla="*/ 1806 h 1863"/>
                <a:gd name="T64" fmla="*/ 6001 w 6701"/>
                <a:gd name="T65" fmla="*/ 1833 h 1863"/>
                <a:gd name="T66" fmla="*/ 5910 w 6701"/>
                <a:gd name="T67" fmla="*/ 1852 h 1863"/>
                <a:gd name="T68" fmla="*/ 5816 w 6701"/>
                <a:gd name="T69" fmla="*/ 1862 h 1863"/>
                <a:gd name="T70" fmla="*/ 5769 w 6701"/>
                <a:gd name="T71" fmla="*/ 1863 h 1863"/>
                <a:gd name="T72" fmla="*/ 0 w 6701"/>
                <a:gd name="T73" fmla="*/ 1863 h 1863"/>
                <a:gd name="T74" fmla="*/ 0 w 6701"/>
                <a:gd name="T75" fmla="*/ 0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01" h="1863">
                  <a:moveTo>
                    <a:pt x="0" y="0"/>
                  </a:moveTo>
                  <a:lnTo>
                    <a:pt x="5769" y="0"/>
                  </a:lnTo>
                  <a:lnTo>
                    <a:pt x="5818" y="1"/>
                  </a:lnTo>
                  <a:lnTo>
                    <a:pt x="5913" y="11"/>
                  </a:lnTo>
                  <a:lnTo>
                    <a:pt x="6004" y="30"/>
                  </a:lnTo>
                  <a:lnTo>
                    <a:pt x="6091" y="58"/>
                  </a:lnTo>
                  <a:lnTo>
                    <a:pt x="6175" y="94"/>
                  </a:lnTo>
                  <a:lnTo>
                    <a:pt x="6254" y="137"/>
                  </a:lnTo>
                  <a:lnTo>
                    <a:pt x="6329" y="187"/>
                  </a:lnTo>
                  <a:lnTo>
                    <a:pt x="6397" y="243"/>
                  </a:lnTo>
                  <a:lnTo>
                    <a:pt x="6460" y="308"/>
                  </a:lnTo>
                  <a:lnTo>
                    <a:pt x="6518" y="377"/>
                  </a:lnTo>
                  <a:lnTo>
                    <a:pt x="6567" y="451"/>
                  </a:lnTo>
                  <a:lnTo>
                    <a:pt x="6610" y="530"/>
                  </a:lnTo>
                  <a:lnTo>
                    <a:pt x="6644" y="613"/>
                  </a:lnTo>
                  <a:lnTo>
                    <a:pt x="6672" y="701"/>
                  </a:lnTo>
                  <a:lnTo>
                    <a:pt x="6690" y="791"/>
                  </a:lnTo>
                  <a:lnTo>
                    <a:pt x="6699" y="884"/>
                  </a:lnTo>
                  <a:lnTo>
                    <a:pt x="6701" y="932"/>
                  </a:lnTo>
                  <a:lnTo>
                    <a:pt x="6699" y="979"/>
                  </a:lnTo>
                  <a:lnTo>
                    <a:pt x="6690" y="1073"/>
                  </a:lnTo>
                  <a:lnTo>
                    <a:pt x="6672" y="1162"/>
                  </a:lnTo>
                  <a:lnTo>
                    <a:pt x="6644" y="1250"/>
                  </a:lnTo>
                  <a:lnTo>
                    <a:pt x="6608" y="1333"/>
                  </a:lnTo>
                  <a:lnTo>
                    <a:pt x="6565" y="1413"/>
                  </a:lnTo>
                  <a:lnTo>
                    <a:pt x="6515" y="1486"/>
                  </a:lnTo>
                  <a:lnTo>
                    <a:pt x="6457" y="1555"/>
                  </a:lnTo>
                  <a:lnTo>
                    <a:pt x="6394" y="1620"/>
                  </a:lnTo>
                  <a:lnTo>
                    <a:pt x="6325" y="1676"/>
                  </a:lnTo>
                  <a:lnTo>
                    <a:pt x="6250" y="1727"/>
                  </a:lnTo>
                  <a:lnTo>
                    <a:pt x="6171" y="1770"/>
                  </a:lnTo>
                  <a:lnTo>
                    <a:pt x="6087" y="1806"/>
                  </a:lnTo>
                  <a:lnTo>
                    <a:pt x="6001" y="1833"/>
                  </a:lnTo>
                  <a:lnTo>
                    <a:pt x="5910" y="1852"/>
                  </a:lnTo>
                  <a:lnTo>
                    <a:pt x="5816" y="1862"/>
                  </a:lnTo>
                  <a:lnTo>
                    <a:pt x="5769" y="1863"/>
                  </a:lnTo>
                  <a:lnTo>
                    <a:pt x="0" y="1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1996" y="1720"/>
              <a:ext cx="2339" cy="716"/>
            </a:xfrm>
            <a:custGeom>
              <a:avLst/>
              <a:gdLst>
                <a:gd name="T0" fmla="*/ 5942 w 7018"/>
                <a:gd name="T1" fmla="*/ 2150 h 2150"/>
                <a:gd name="T2" fmla="*/ 6106 w 7018"/>
                <a:gd name="T3" fmla="*/ 2139 h 2150"/>
                <a:gd name="T4" fmla="*/ 6313 w 7018"/>
                <a:gd name="T5" fmla="*/ 2085 h 2150"/>
                <a:gd name="T6" fmla="*/ 6501 w 7018"/>
                <a:gd name="T7" fmla="*/ 1996 h 2150"/>
                <a:gd name="T8" fmla="*/ 6666 w 7018"/>
                <a:gd name="T9" fmla="*/ 1872 h 2150"/>
                <a:gd name="T10" fmla="*/ 6804 w 7018"/>
                <a:gd name="T11" fmla="*/ 1720 h 2150"/>
                <a:gd name="T12" fmla="*/ 6912 w 7018"/>
                <a:gd name="T13" fmla="*/ 1542 h 2150"/>
                <a:gd name="T14" fmla="*/ 6984 w 7018"/>
                <a:gd name="T15" fmla="*/ 1345 h 2150"/>
                <a:gd name="T16" fmla="*/ 7016 w 7018"/>
                <a:gd name="T17" fmla="*/ 1131 h 2150"/>
                <a:gd name="T18" fmla="*/ 7016 w 7018"/>
                <a:gd name="T19" fmla="*/ 1020 h 2150"/>
                <a:gd name="T20" fmla="*/ 6984 w 7018"/>
                <a:gd name="T21" fmla="*/ 806 h 2150"/>
                <a:gd name="T22" fmla="*/ 6912 w 7018"/>
                <a:gd name="T23" fmla="*/ 608 h 2150"/>
                <a:gd name="T24" fmla="*/ 6804 w 7018"/>
                <a:gd name="T25" fmla="*/ 431 h 2150"/>
                <a:gd name="T26" fmla="*/ 6666 w 7018"/>
                <a:gd name="T27" fmla="*/ 278 h 2150"/>
                <a:gd name="T28" fmla="*/ 6501 w 7018"/>
                <a:gd name="T29" fmla="*/ 156 h 2150"/>
                <a:gd name="T30" fmla="*/ 6313 w 7018"/>
                <a:gd name="T31" fmla="*/ 65 h 2150"/>
                <a:gd name="T32" fmla="*/ 6106 w 7018"/>
                <a:gd name="T33" fmla="*/ 12 h 2150"/>
                <a:gd name="T34" fmla="*/ 5942 w 7018"/>
                <a:gd name="T35" fmla="*/ 0 h 2150"/>
                <a:gd name="T36" fmla="*/ 115 w 7018"/>
                <a:gd name="T37" fmla="*/ 1 h 2150"/>
                <a:gd name="T38" fmla="*/ 24 w 7018"/>
                <a:gd name="T39" fmla="*/ 65 h 2150"/>
                <a:gd name="T40" fmla="*/ 0 w 7018"/>
                <a:gd name="T41" fmla="*/ 144 h 2150"/>
                <a:gd name="T42" fmla="*/ 24 w 7018"/>
                <a:gd name="T43" fmla="*/ 223 h 2150"/>
                <a:gd name="T44" fmla="*/ 115 w 7018"/>
                <a:gd name="T45" fmla="*/ 287 h 2150"/>
                <a:gd name="T46" fmla="*/ 5942 w 7018"/>
                <a:gd name="T47" fmla="*/ 288 h 2150"/>
                <a:gd name="T48" fmla="*/ 6064 w 7018"/>
                <a:gd name="T49" fmla="*/ 297 h 2150"/>
                <a:gd name="T50" fmla="*/ 6217 w 7018"/>
                <a:gd name="T51" fmla="*/ 336 h 2150"/>
                <a:gd name="T52" fmla="*/ 6357 w 7018"/>
                <a:gd name="T53" fmla="*/ 403 h 2150"/>
                <a:gd name="T54" fmla="*/ 6479 w 7018"/>
                <a:gd name="T55" fmla="*/ 494 h 2150"/>
                <a:gd name="T56" fmla="*/ 6581 w 7018"/>
                <a:gd name="T57" fmla="*/ 608 h 2150"/>
                <a:gd name="T58" fmla="*/ 6660 w 7018"/>
                <a:gd name="T59" fmla="*/ 739 h 2150"/>
                <a:gd name="T60" fmla="*/ 6715 w 7018"/>
                <a:gd name="T61" fmla="*/ 886 h 2150"/>
                <a:gd name="T62" fmla="*/ 6738 w 7018"/>
                <a:gd name="T63" fmla="*/ 1044 h 2150"/>
                <a:gd name="T64" fmla="*/ 6738 w 7018"/>
                <a:gd name="T65" fmla="*/ 1126 h 2150"/>
                <a:gd name="T66" fmla="*/ 6715 w 7018"/>
                <a:gd name="T67" fmla="*/ 1285 h 2150"/>
                <a:gd name="T68" fmla="*/ 6660 w 7018"/>
                <a:gd name="T69" fmla="*/ 1431 h 2150"/>
                <a:gd name="T70" fmla="*/ 6581 w 7018"/>
                <a:gd name="T71" fmla="*/ 1563 h 2150"/>
                <a:gd name="T72" fmla="*/ 6479 w 7018"/>
                <a:gd name="T73" fmla="*/ 1675 h 2150"/>
                <a:gd name="T74" fmla="*/ 6357 w 7018"/>
                <a:gd name="T75" fmla="*/ 1767 h 2150"/>
                <a:gd name="T76" fmla="*/ 6217 w 7018"/>
                <a:gd name="T77" fmla="*/ 1833 h 2150"/>
                <a:gd name="T78" fmla="*/ 6064 w 7018"/>
                <a:gd name="T79" fmla="*/ 1874 h 2150"/>
                <a:gd name="T80" fmla="*/ 5942 w 7018"/>
                <a:gd name="T81" fmla="*/ 1882 h 2150"/>
                <a:gd name="T82" fmla="*/ 115 w 7018"/>
                <a:gd name="T83" fmla="*/ 1884 h 2150"/>
                <a:gd name="T84" fmla="*/ 24 w 7018"/>
                <a:gd name="T85" fmla="*/ 1946 h 2150"/>
                <a:gd name="T86" fmla="*/ 0 w 7018"/>
                <a:gd name="T87" fmla="*/ 2026 h 2150"/>
                <a:gd name="T88" fmla="*/ 24 w 7018"/>
                <a:gd name="T89" fmla="*/ 2100 h 2150"/>
                <a:gd name="T90" fmla="*/ 115 w 7018"/>
                <a:gd name="T91" fmla="*/ 2149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0">
                  <a:moveTo>
                    <a:pt x="144" y="2150"/>
                  </a:moveTo>
                  <a:lnTo>
                    <a:pt x="5942" y="2150"/>
                  </a:lnTo>
                  <a:lnTo>
                    <a:pt x="5998" y="2150"/>
                  </a:lnTo>
                  <a:lnTo>
                    <a:pt x="6106" y="2139"/>
                  </a:lnTo>
                  <a:lnTo>
                    <a:pt x="6211" y="2117"/>
                  </a:lnTo>
                  <a:lnTo>
                    <a:pt x="6313" y="2085"/>
                  </a:lnTo>
                  <a:lnTo>
                    <a:pt x="6410" y="2045"/>
                  </a:lnTo>
                  <a:lnTo>
                    <a:pt x="6501" y="1996"/>
                  </a:lnTo>
                  <a:lnTo>
                    <a:pt x="6587" y="1938"/>
                  </a:lnTo>
                  <a:lnTo>
                    <a:pt x="6666" y="1872"/>
                  </a:lnTo>
                  <a:lnTo>
                    <a:pt x="6740" y="1799"/>
                  </a:lnTo>
                  <a:lnTo>
                    <a:pt x="6804" y="1720"/>
                  </a:lnTo>
                  <a:lnTo>
                    <a:pt x="6862" y="1633"/>
                  </a:lnTo>
                  <a:lnTo>
                    <a:pt x="6912" y="1542"/>
                  </a:lnTo>
                  <a:lnTo>
                    <a:pt x="6953" y="1446"/>
                  </a:lnTo>
                  <a:lnTo>
                    <a:pt x="6984" y="1345"/>
                  </a:lnTo>
                  <a:lnTo>
                    <a:pt x="7006" y="1240"/>
                  </a:lnTo>
                  <a:lnTo>
                    <a:pt x="7016" y="1131"/>
                  </a:lnTo>
                  <a:lnTo>
                    <a:pt x="7018" y="1076"/>
                  </a:lnTo>
                  <a:lnTo>
                    <a:pt x="7016" y="1020"/>
                  </a:lnTo>
                  <a:lnTo>
                    <a:pt x="7006" y="912"/>
                  </a:lnTo>
                  <a:lnTo>
                    <a:pt x="6984" y="806"/>
                  </a:lnTo>
                  <a:lnTo>
                    <a:pt x="6953" y="704"/>
                  </a:lnTo>
                  <a:lnTo>
                    <a:pt x="6912" y="608"/>
                  </a:lnTo>
                  <a:lnTo>
                    <a:pt x="6862" y="517"/>
                  </a:lnTo>
                  <a:lnTo>
                    <a:pt x="6804" y="431"/>
                  </a:lnTo>
                  <a:lnTo>
                    <a:pt x="6740" y="351"/>
                  </a:lnTo>
                  <a:lnTo>
                    <a:pt x="6666" y="278"/>
                  </a:lnTo>
                  <a:lnTo>
                    <a:pt x="6587" y="213"/>
                  </a:lnTo>
                  <a:lnTo>
                    <a:pt x="6501" y="156"/>
                  </a:lnTo>
                  <a:lnTo>
                    <a:pt x="6410" y="105"/>
                  </a:lnTo>
                  <a:lnTo>
                    <a:pt x="6313" y="65"/>
                  </a:lnTo>
                  <a:lnTo>
                    <a:pt x="6211" y="33"/>
                  </a:lnTo>
                  <a:lnTo>
                    <a:pt x="6106" y="12"/>
                  </a:lnTo>
                  <a:lnTo>
                    <a:pt x="5998" y="1"/>
                  </a:lnTo>
                  <a:lnTo>
                    <a:pt x="5942" y="0"/>
                  </a:lnTo>
                  <a:lnTo>
                    <a:pt x="144" y="0"/>
                  </a:lnTo>
                  <a:lnTo>
                    <a:pt x="115" y="1"/>
                  </a:lnTo>
                  <a:lnTo>
                    <a:pt x="63" y="24"/>
                  </a:lnTo>
                  <a:lnTo>
                    <a:pt x="24" y="65"/>
                  </a:lnTo>
                  <a:lnTo>
                    <a:pt x="1" y="115"/>
                  </a:lnTo>
                  <a:lnTo>
                    <a:pt x="0" y="144"/>
                  </a:lnTo>
                  <a:lnTo>
                    <a:pt x="1" y="173"/>
                  </a:lnTo>
                  <a:lnTo>
                    <a:pt x="24" y="223"/>
                  </a:lnTo>
                  <a:lnTo>
                    <a:pt x="63" y="264"/>
                  </a:lnTo>
                  <a:lnTo>
                    <a:pt x="115" y="287"/>
                  </a:lnTo>
                  <a:lnTo>
                    <a:pt x="144" y="288"/>
                  </a:lnTo>
                  <a:lnTo>
                    <a:pt x="5942" y="288"/>
                  </a:lnTo>
                  <a:lnTo>
                    <a:pt x="5984" y="288"/>
                  </a:lnTo>
                  <a:lnTo>
                    <a:pt x="6064" y="297"/>
                  </a:lnTo>
                  <a:lnTo>
                    <a:pt x="6142" y="313"/>
                  </a:lnTo>
                  <a:lnTo>
                    <a:pt x="6217" y="336"/>
                  </a:lnTo>
                  <a:lnTo>
                    <a:pt x="6289" y="366"/>
                  </a:lnTo>
                  <a:lnTo>
                    <a:pt x="6357" y="403"/>
                  </a:lnTo>
                  <a:lnTo>
                    <a:pt x="6420" y="445"/>
                  </a:lnTo>
                  <a:lnTo>
                    <a:pt x="6479" y="494"/>
                  </a:lnTo>
                  <a:lnTo>
                    <a:pt x="6532" y="549"/>
                  </a:lnTo>
                  <a:lnTo>
                    <a:pt x="6581" y="608"/>
                  </a:lnTo>
                  <a:lnTo>
                    <a:pt x="6624" y="671"/>
                  </a:lnTo>
                  <a:lnTo>
                    <a:pt x="6660" y="739"/>
                  </a:lnTo>
                  <a:lnTo>
                    <a:pt x="6691" y="811"/>
                  </a:lnTo>
                  <a:lnTo>
                    <a:pt x="6715" y="886"/>
                  </a:lnTo>
                  <a:lnTo>
                    <a:pt x="6731" y="963"/>
                  </a:lnTo>
                  <a:lnTo>
                    <a:pt x="6738" y="1044"/>
                  </a:lnTo>
                  <a:lnTo>
                    <a:pt x="6740" y="1084"/>
                  </a:lnTo>
                  <a:lnTo>
                    <a:pt x="6738" y="1126"/>
                  </a:lnTo>
                  <a:lnTo>
                    <a:pt x="6731" y="1207"/>
                  </a:lnTo>
                  <a:lnTo>
                    <a:pt x="6715" y="1285"/>
                  </a:lnTo>
                  <a:lnTo>
                    <a:pt x="6691" y="1359"/>
                  </a:lnTo>
                  <a:lnTo>
                    <a:pt x="6660" y="1431"/>
                  </a:lnTo>
                  <a:lnTo>
                    <a:pt x="6624" y="1499"/>
                  </a:lnTo>
                  <a:lnTo>
                    <a:pt x="6581" y="1563"/>
                  </a:lnTo>
                  <a:lnTo>
                    <a:pt x="6532" y="1622"/>
                  </a:lnTo>
                  <a:lnTo>
                    <a:pt x="6479" y="1675"/>
                  </a:lnTo>
                  <a:lnTo>
                    <a:pt x="6420" y="1724"/>
                  </a:lnTo>
                  <a:lnTo>
                    <a:pt x="6357" y="1767"/>
                  </a:lnTo>
                  <a:lnTo>
                    <a:pt x="6289" y="1803"/>
                  </a:lnTo>
                  <a:lnTo>
                    <a:pt x="6217" y="1833"/>
                  </a:lnTo>
                  <a:lnTo>
                    <a:pt x="6142" y="1858"/>
                  </a:lnTo>
                  <a:lnTo>
                    <a:pt x="6064" y="1874"/>
                  </a:lnTo>
                  <a:lnTo>
                    <a:pt x="5984" y="1881"/>
                  </a:lnTo>
                  <a:lnTo>
                    <a:pt x="5942" y="1882"/>
                  </a:lnTo>
                  <a:lnTo>
                    <a:pt x="144" y="1882"/>
                  </a:lnTo>
                  <a:lnTo>
                    <a:pt x="115" y="1884"/>
                  </a:lnTo>
                  <a:lnTo>
                    <a:pt x="63" y="1907"/>
                  </a:lnTo>
                  <a:lnTo>
                    <a:pt x="24" y="1946"/>
                  </a:lnTo>
                  <a:lnTo>
                    <a:pt x="1" y="1997"/>
                  </a:lnTo>
                  <a:lnTo>
                    <a:pt x="0" y="2026"/>
                  </a:lnTo>
                  <a:lnTo>
                    <a:pt x="1" y="2054"/>
                  </a:lnTo>
                  <a:lnTo>
                    <a:pt x="24" y="2100"/>
                  </a:lnTo>
                  <a:lnTo>
                    <a:pt x="63" y="2131"/>
                  </a:lnTo>
                  <a:lnTo>
                    <a:pt x="115" y="2149"/>
                  </a:lnTo>
                  <a:lnTo>
                    <a:pt x="144" y="215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2236" y="2436"/>
              <a:ext cx="2339" cy="718"/>
            </a:xfrm>
            <a:custGeom>
              <a:avLst/>
              <a:gdLst>
                <a:gd name="T0" fmla="*/ 1074 w 7018"/>
                <a:gd name="T1" fmla="*/ 2152 h 2152"/>
                <a:gd name="T2" fmla="*/ 910 w 7018"/>
                <a:gd name="T3" fmla="*/ 2139 h 2152"/>
                <a:gd name="T4" fmla="*/ 704 w 7018"/>
                <a:gd name="T5" fmla="*/ 2087 h 2152"/>
                <a:gd name="T6" fmla="*/ 517 w 7018"/>
                <a:gd name="T7" fmla="*/ 1996 h 2152"/>
                <a:gd name="T8" fmla="*/ 351 w 7018"/>
                <a:gd name="T9" fmla="*/ 1872 h 2152"/>
                <a:gd name="T10" fmla="*/ 212 w 7018"/>
                <a:gd name="T11" fmla="*/ 1720 h 2152"/>
                <a:gd name="T12" fmla="*/ 105 w 7018"/>
                <a:gd name="T13" fmla="*/ 1542 h 2152"/>
                <a:gd name="T14" fmla="*/ 33 w 7018"/>
                <a:gd name="T15" fmla="*/ 1345 h 2152"/>
                <a:gd name="T16" fmla="*/ 0 w 7018"/>
                <a:gd name="T17" fmla="*/ 1132 h 2152"/>
                <a:gd name="T18" fmla="*/ 0 w 7018"/>
                <a:gd name="T19" fmla="*/ 1020 h 2152"/>
                <a:gd name="T20" fmla="*/ 33 w 7018"/>
                <a:gd name="T21" fmla="*/ 807 h 2152"/>
                <a:gd name="T22" fmla="*/ 105 w 7018"/>
                <a:gd name="T23" fmla="*/ 609 h 2152"/>
                <a:gd name="T24" fmla="*/ 212 w 7018"/>
                <a:gd name="T25" fmla="*/ 432 h 2152"/>
                <a:gd name="T26" fmla="*/ 351 w 7018"/>
                <a:gd name="T27" fmla="*/ 279 h 2152"/>
                <a:gd name="T28" fmla="*/ 517 w 7018"/>
                <a:gd name="T29" fmla="*/ 156 h 2152"/>
                <a:gd name="T30" fmla="*/ 704 w 7018"/>
                <a:gd name="T31" fmla="*/ 65 h 2152"/>
                <a:gd name="T32" fmla="*/ 910 w 7018"/>
                <a:gd name="T33" fmla="*/ 13 h 2152"/>
                <a:gd name="T34" fmla="*/ 1074 w 7018"/>
                <a:gd name="T35" fmla="*/ 0 h 2152"/>
                <a:gd name="T36" fmla="*/ 6902 w 7018"/>
                <a:gd name="T37" fmla="*/ 3 h 2152"/>
                <a:gd name="T38" fmla="*/ 6993 w 7018"/>
                <a:gd name="T39" fmla="*/ 65 h 2152"/>
                <a:gd name="T40" fmla="*/ 7018 w 7018"/>
                <a:gd name="T41" fmla="*/ 144 h 2152"/>
                <a:gd name="T42" fmla="*/ 6993 w 7018"/>
                <a:gd name="T43" fmla="*/ 225 h 2152"/>
                <a:gd name="T44" fmla="*/ 6902 w 7018"/>
                <a:gd name="T45" fmla="*/ 287 h 2152"/>
                <a:gd name="T46" fmla="*/ 1074 w 7018"/>
                <a:gd name="T47" fmla="*/ 288 h 2152"/>
                <a:gd name="T48" fmla="*/ 953 w 7018"/>
                <a:gd name="T49" fmla="*/ 297 h 2152"/>
                <a:gd name="T50" fmla="*/ 801 w 7018"/>
                <a:gd name="T51" fmla="*/ 337 h 2152"/>
                <a:gd name="T52" fmla="*/ 661 w 7018"/>
                <a:gd name="T53" fmla="*/ 403 h 2152"/>
                <a:gd name="T54" fmla="*/ 539 w 7018"/>
                <a:gd name="T55" fmla="*/ 496 h 2152"/>
                <a:gd name="T56" fmla="*/ 435 w 7018"/>
                <a:gd name="T57" fmla="*/ 608 h 2152"/>
                <a:gd name="T58" fmla="*/ 356 w 7018"/>
                <a:gd name="T59" fmla="*/ 739 h 2152"/>
                <a:gd name="T60" fmla="*/ 302 w 7018"/>
                <a:gd name="T61" fmla="*/ 886 h 2152"/>
                <a:gd name="T62" fmla="*/ 278 w 7018"/>
                <a:gd name="T63" fmla="*/ 1044 h 2152"/>
                <a:gd name="T64" fmla="*/ 278 w 7018"/>
                <a:gd name="T65" fmla="*/ 1126 h 2152"/>
                <a:gd name="T66" fmla="*/ 302 w 7018"/>
                <a:gd name="T67" fmla="*/ 1285 h 2152"/>
                <a:gd name="T68" fmla="*/ 356 w 7018"/>
                <a:gd name="T69" fmla="*/ 1432 h 2152"/>
                <a:gd name="T70" fmla="*/ 435 w 7018"/>
                <a:gd name="T71" fmla="*/ 1563 h 2152"/>
                <a:gd name="T72" fmla="*/ 539 w 7018"/>
                <a:gd name="T73" fmla="*/ 1676 h 2152"/>
                <a:gd name="T74" fmla="*/ 661 w 7018"/>
                <a:gd name="T75" fmla="*/ 1767 h 2152"/>
                <a:gd name="T76" fmla="*/ 801 w 7018"/>
                <a:gd name="T77" fmla="*/ 1835 h 2152"/>
                <a:gd name="T78" fmla="*/ 953 w 7018"/>
                <a:gd name="T79" fmla="*/ 1874 h 2152"/>
                <a:gd name="T80" fmla="*/ 1074 w 7018"/>
                <a:gd name="T81" fmla="*/ 1882 h 2152"/>
                <a:gd name="T82" fmla="*/ 6902 w 7018"/>
                <a:gd name="T83" fmla="*/ 1884 h 2152"/>
                <a:gd name="T84" fmla="*/ 6993 w 7018"/>
                <a:gd name="T85" fmla="*/ 1947 h 2152"/>
                <a:gd name="T86" fmla="*/ 7018 w 7018"/>
                <a:gd name="T87" fmla="*/ 2026 h 2152"/>
                <a:gd name="T88" fmla="*/ 6993 w 7018"/>
                <a:gd name="T89" fmla="*/ 2091 h 2152"/>
                <a:gd name="T90" fmla="*/ 6902 w 7018"/>
                <a:gd name="T91" fmla="*/ 2149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8" h="2152">
                  <a:moveTo>
                    <a:pt x="6874" y="2152"/>
                  </a:moveTo>
                  <a:lnTo>
                    <a:pt x="1074" y="2152"/>
                  </a:lnTo>
                  <a:lnTo>
                    <a:pt x="1020" y="2150"/>
                  </a:lnTo>
                  <a:lnTo>
                    <a:pt x="910" y="2139"/>
                  </a:lnTo>
                  <a:lnTo>
                    <a:pt x="805" y="2119"/>
                  </a:lnTo>
                  <a:lnTo>
                    <a:pt x="704" y="2087"/>
                  </a:lnTo>
                  <a:lnTo>
                    <a:pt x="608" y="2045"/>
                  </a:lnTo>
                  <a:lnTo>
                    <a:pt x="517" y="1996"/>
                  </a:lnTo>
                  <a:lnTo>
                    <a:pt x="431" y="1938"/>
                  </a:lnTo>
                  <a:lnTo>
                    <a:pt x="351" y="1872"/>
                  </a:lnTo>
                  <a:lnTo>
                    <a:pt x="278" y="1800"/>
                  </a:lnTo>
                  <a:lnTo>
                    <a:pt x="212" y="1720"/>
                  </a:lnTo>
                  <a:lnTo>
                    <a:pt x="154" y="1635"/>
                  </a:lnTo>
                  <a:lnTo>
                    <a:pt x="105" y="1542"/>
                  </a:lnTo>
                  <a:lnTo>
                    <a:pt x="65" y="1446"/>
                  </a:lnTo>
                  <a:lnTo>
                    <a:pt x="33" y="1345"/>
                  </a:lnTo>
                  <a:lnTo>
                    <a:pt x="11" y="1240"/>
                  </a:lnTo>
                  <a:lnTo>
                    <a:pt x="0" y="1132"/>
                  </a:lnTo>
                  <a:lnTo>
                    <a:pt x="0" y="1076"/>
                  </a:lnTo>
                  <a:lnTo>
                    <a:pt x="0" y="1020"/>
                  </a:lnTo>
                  <a:lnTo>
                    <a:pt x="11" y="912"/>
                  </a:lnTo>
                  <a:lnTo>
                    <a:pt x="33" y="807"/>
                  </a:lnTo>
                  <a:lnTo>
                    <a:pt x="65" y="706"/>
                  </a:lnTo>
                  <a:lnTo>
                    <a:pt x="105" y="609"/>
                  </a:lnTo>
                  <a:lnTo>
                    <a:pt x="154" y="517"/>
                  </a:lnTo>
                  <a:lnTo>
                    <a:pt x="212" y="432"/>
                  </a:lnTo>
                  <a:lnTo>
                    <a:pt x="278" y="351"/>
                  </a:lnTo>
                  <a:lnTo>
                    <a:pt x="351" y="279"/>
                  </a:lnTo>
                  <a:lnTo>
                    <a:pt x="431" y="213"/>
                  </a:lnTo>
                  <a:lnTo>
                    <a:pt x="517" y="156"/>
                  </a:lnTo>
                  <a:lnTo>
                    <a:pt x="608" y="107"/>
                  </a:lnTo>
                  <a:lnTo>
                    <a:pt x="704" y="65"/>
                  </a:lnTo>
                  <a:lnTo>
                    <a:pt x="805" y="33"/>
                  </a:lnTo>
                  <a:lnTo>
                    <a:pt x="910" y="13"/>
                  </a:lnTo>
                  <a:lnTo>
                    <a:pt x="1020" y="2"/>
                  </a:lnTo>
                  <a:lnTo>
                    <a:pt x="1074" y="0"/>
                  </a:lnTo>
                  <a:lnTo>
                    <a:pt x="6874" y="0"/>
                  </a:lnTo>
                  <a:lnTo>
                    <a:pt x="6902" y="3"/>
                  </a:lnTo>
                  <a:lnTo>
                    <a:pt x="6953" y="25"/>
                  </a:lnTo>
                  <a:lnTo>
                    <a:pt x="6993" y="65"/>
                  </a:lnTo>
                  <a:lnTo>
                    <a:pt x="7016" y="117"/>
                  </a:lnTo>
                  <a:lnTo>
                    <a:pt x="7018" y="144"/>
                  </a:lnTo>
                  <a:lnTo>
                    <a:pt x="7016" y="173"/>
                  </a:lnTo>
                  <a:lnTo>
                    <a:pt x="6993" y="225"/>
                  </a:lnTo>
                  <a:lnTo>
                    <a:pt x="6953" y="264"/>
                  </a:lnTo>
                  <a:lnTo>
                    <a:pt x="6902" y="287"/>
                  </a:lnTo>
                  <a:lnTo>
                    <a:pt x="6874" y="288"/>
                  </a:lnTo>
                  <a:lnTo>
                    <a:pt x="1074" y="288"/>
                  </a:lnTo>
                  <a:lnTo>
                    <a:pt x="1034" y="290"/>
                  </a:lnTo>
                  <a:lnTo>
                    <a:pt x="953" y="297"/>
                  </a:lnTo>
                  <a:lnTo>
                    <a:pt x="876" y="313"/>
                  </a:lnTo>
                  <a:lnTo>
                    <a:pt x="801" y="337"/>
                  </a:lnTo>
                  <a:lnTo>
                    <a:pt x="729" y="367"/>
                  </a:lnTo>
                  <a:lnTo>
                    <a:pt x="661" y="403"/>
                  </a:lnTo>
                  <a:lnTo>
                    <a:pt x="598" y="447"/>
                  </a:lnTo>
                  <a:lnTo>
                    <a:pt x="539" y="496"/>
                  </a:lnTo>
                  <a:lnTo>
                    <a:pt x="484" y="549"/>
                  </a:lnTo>
                  <a:lnTo>
                    <a:pt x="435" y="608"/>
                  </a:lnTo>
                  <a:lnTo>
                    <a:pt x="393" y="671"/>
                  </a:lnTo>
                  <a:lnTo>
                    <a:pt x="356" y="739"/>
                  </a:lnTo>
                  <a:lnTo>
                    <a:pt x="325" y="811"/>
                  </a:lnTo>
                  <a:lnTo>
                    <a:pt x="302" y="886"/>
                  </a:lnTo>
                  <a:lnTo>
                    <a:pt x="286" y="964"/>
                  </a:lnTo>
                  <a:lnTo>
                    <a:pt x="278" y="1044"/>
                  </a:lnTo>
                  <a:lnTo>
                    <a:pt x="278" y="1086"/>
                  </a:lnTo>
                  <a:lnTo>
                    <a:pt x="278" y="1126"/>
                  </a:lnTo>
                  <a:lnTo>
                    <a:pt x="286" y="1207"/>
                  </a:lnTo>
                  <a:lnTo>
                    <a:pt x="302" y="1285"/>
                  </a:lnTo>
                  <a:lnTo>
                    <a:pt x="325" y="1360"/>
                  </a:lnTo>
                  <a:lnTo>
                    <a:pt x="356" y="1432"/>
                  </a:lnTo>
                  <a:lnTo>
                    <a:pt x="393" y="1499"/>
                  </a:lnTo>
                  <a:lnTo>
                    <a:pt x="435" y="1563"/>
                  </a:lnTo>
                  <a:lnTo>
                    <a:pt x="484" y="1622"/>
                  </a:lnTo>
                  <a:lnTo>
                    <a:pt x="539" y="1676"/>
                  </a:lnTo>
                  <a:lnTo>
                    <a:pt x="598" y="1725"/>
                  </a:lnTo>
                  <a:lnTo>
                    <a:pt x="661" y="1767"/>
                  </a:lnTo>
                  <a:lnTo>
                    <a:pt x="729" y="1805"/>
                  </a:lnTo>
                  <a:lnTo>
                    <a:pt x="801" y="1835"/>
                  </a:lnTo>
                  <a:lnTo>
                    <a:pt x="876" y="1858"/>
                  </a:lnTo>
                  <a:lnTo>
                    <a:pt x="953" y="1874"/>
                  </a:lnTo>
                  <a:lnTo>
                    <a:pt x="1034" y="1882"/>
                  </a:lnTo>
                  <a:lnTo>
                    <a:pt x="1074" y="1882"/>
                  </a:lnTo>
                  <a:lnTo>
                    <a:pt x="6874" y="1882"/>
                  </a:lnTo>
                  <a:lnTo>
                    <a:pt x="6902" y="1884"/>
                  </a:lnTo>
                  <a:lnTo>
                    <a:pt x="6953" y="1907"/>
                  </a:lnTo>
                  <a:lnTo>
                    <a:pt x="6993" y="1947"/>
                  </a:lnTo>
                  <a:lnTo>
                    <a:pt x="7016" y="1998"/>
                  </a:lnTo>
                  <a:lnTo>
                    <a:pt x="7018" y="2026"/>
                  </a:lnTo>
                  <a:lnTo>
                    <a:pt x="7016" y="2048"/>
                  </a:lnTo>
                  <a:lnTo>
                    <a:pt x="6993" y="2091"/>
                  </a:lnTo>
                  <a:lnTo>
                    <a:pt x="6953" y="2127"/>
                  </a:lnTo>
                  <a:lnTo>
                    <a:pt x="6902" y="2149"/>
                  </a:lnTo>
                  <a:lnTo>
                    <a:pt x="6874" y="2152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3845" y="2680"/>
              <a:ext cx="282" cy="474"/>
            </a:xfrm>
            <a:custGeom>
              <a:avLst/>
              <a:gdLst>
                <a:gd name="T0" fmla="*/ 845 w 845"/>
                <a:gd name="T1" fmla="*/ 0 h 1422"/>
                <a:gd name="T2" fmla="*/ 845 w 845"/>
                <a:gd name="T3" fmla="*/ 1373 h 1422"/>
                <a:gd name="T4" fmla="*/ 442 w 845"/>
                <a:gd name="T5" fmla="*/ 941 h 1422"/>
                <a:gd name="T6" fmla="*/ 0 w 845"/>
                <a:gd name="T7" fmla="*/ 1422 h 1422"/>
                <a:gd name="T8" fmla="*/ 0 w 845"/>
                <a:gd name="T9" fmla="*/ 0 h 1422"/>
                <a:gd name="T10" fmla="*/ 845 w 845"/>
                <a:gd name="T11" fmla="*/ 0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5" h="1422">
                  <a:moveTo>
                    <a:pt x="845" y="0"/>
                  </a:moveTo>
                  <a:lnTo>
                    <a:pt x="845" y="1373"/>
                  </a:lnTo>
                  <a:lnTo>
                    <a:pt x="442" y="941"/>
                  </a:lnTo>
                  <a:lnTo>
                    <a:pt x="0" y="1422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DC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507" y="3470"/>
              <a:ext cx="279" cy="474"/>
            </a:xfrm>
            <a:custGeom>
              <a:avLst/>
              <a:gdLst>
                <a:gd name="T0" fmla="*/ 835 w 835"/>
                <a:gd name="T1" fmla="*/ 0 h 1420"/>
                <a:gd name="T2" fmla="*/ 835 w 835"/>
                <a:gd name="T3" fmla="*/ 1373 h 1420"/>
                <a:gd name="T4" fmla="*/ 442 w 835"/>
                <a:gd name="T5" fmla="*/ 941 h 1420"/>
                <a:gd name="T6" fmla="*/ 0 w 835"/>
                <a:gd name="T7" fmla="*/ 1420 h 1420"/>
                <a:gd name="T8" fmla="*/ 0 w 835"/>
                <a:gd name="T9" fmla="*/ 0 h 1420"/>
                <a:gd name="T10" fmla="*/ 835 w 835"/>
                <a:gd name="T11" fmla="*/ 0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5" h="1420">
                  <a:moveTo>
                    <a:pt x="835" y="0"/>
                  </a:moveTo>
                  <a:lnTo>
                    <a:pt x="835" y="1373"/>
                  </a:lnTo>
                  <a:lnTo>
                    <a:pt x="442" y="941"/>
                  </a:lnTo>
                  <a:lnTo>
                    <a:pt x="0" y="1420"/>
                  </a:lnTo>
                  <a:lnTo>
                    <a:pt x="0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304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2200" y="1931"/>
              <a:ext cx="279" cy="474"/>
            </a:xfrm>
            <a:custGeom>
              <a:avLst/>
              <a:gdLst>
                <a:gd name="T0" fmla="*/ 836 w 836"/>
                <a:gd name="T1" fmla="*/ 0 h 1421"/>
                <a:gd name="T2" fmla="*/ 836 w 836"/>
                <a:gd name="T3" fmla="*/ 1372 h 1421"/>
                <a:gd name="T4" fmla="*/ 432 w 836"/>
                <a:gd name="T5" fmla="*/ 940 h 1421"/>
                <a:gd name="T6" fmla="*/ 0 w 836"/>
                <a:gd name="T7" fmla="*/ 1421 h 1421"/>
                <a:gd name="T8" fmla="*/ 0 w 836"/>
                <a:gd name="T9" fmla="*/ 0 h 1421"/>
                <a:gd name="T10" fmla="*/ 836 w 836"/>
                <a:gd name="T11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6" h="1421">
                  <a:moveTo>
                    <a:pt x="836" y="0"/>
                  </a:moveTo>
                  <a:lnTo>
                    <a:pt x="836" y="1372"/>
                  </a:lnTo>
                  <a:lnTo>
                    <a:pt x="432" y="940"/>
                  </a:lnTo>
                  <a:lnTo>
                    <a:pt x="0" y="1421"/>
                  </a:lnTo>
                  <a:lnTo>
                    <a:pt x="0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256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99</a:t>
            </a:fld>
            <a:endParaRPr lang="ko-KR" altLang="en-US" dirty="0"/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16C77C54-F70B-4D0F-BB03-D6D16EBD315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97686" y="1955264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HTML </a:t>
            </a:r>
            <a:r>
              <a:rPr lang="ko-KR" altLang="en-US" sz="2400" dirty="0"/>
              <a:t>태그의 </a:t>
            </a:r>
            <a:r>
              <a:rPr lang="en-US" altLang="ko-KR" sz="2400" dirty="0"/>
              <a:t>style </a:t>
            </a:r>
            <a:r>
              <a:rPr lang="ko-KR" altLang="en-US" sz="2400" dirty="0"/>
              <a:t>속성에 </a:t>
            </a:r>
            <a:r>
              <a:rPr lang="en-US" altLang="ko-KR" sz="2400" dirty="0"/>
              <a:t>CSS3 </a:t>
            </a:r>
            <a:r>
              <a:rPr lang="ko-KR" altLang="en-US" sz="2400" dirty="0"/>
              <a:t>스타일 시트 작성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해당 태그에만 스타일 적용</a:t>
            </a:r>
          </a:p>
          <a:p>
            <a:endParaRPr lang="ko-KR" altLang="en-US" sz="24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CE150A9-99AA-4130-B94E-FF9C10A1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64" y="2788817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28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E8ECE8"/>
        </a:solidFill>
      </a:spPr>
      <a:bodyPr vert="horz" wrap="square" lIns="0" tIns="255247" rIns="0" bIns="0" rtlCol="0">
        <a:spAutoFit/>
      </a:bodyPr>
      <a:lstStyle>
        <a:defPPr marL="285750" indent="-285750">
          <a:buFont typeface="Arial" pitchFamily="34" charset="0"/>
          <a:buChar char="•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11280</Words>
  <Application>Microsoft Macintosh PowerPoint</Application>
  <PresentationFormat>와이드스크린</PresentationFormat>
  <Paragraphs>2138</Paragraphs>
  <Slides>117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6" baseType="lpstr">
      <vt:lpstr>돋움</vt:lpstr>
      <vt:lpstr>맑은 고딕</vt:lpstr>
      <vt:lpstr>SourceCodePro-Regular</vt:lpstr>
      <vt:lpstr>YDVYGOStd11</vt:lpstr>
      <vt:lpstr>Arial</vt:lpstr>
      <vt:lpstr>Arial Narrow</vt:lpstr>
      <vt:lpstr>Times New Roman</vt:lpstr>
      <vt:lpstr>Wingdings</vt:lpstr>
      <vt:lpstr>Office 테마</vt:lpstr>
      <vt:lpstr>PowerPoint 프레젠테이션</vt:lpstr>
      <vt:lpstr>교재 자료 다운로드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Donghwan Lee</cp:lastModifiedBy>
  <cp:revision>515</cp:revision>
  <dcterms:created xsi:type="dcterms:W3CDTF">2018-03-06T08:13:05Z</dcterms:created>
  <dcterms:modified xsi:type="dcterms:W3CDTF">2021-12-28T07:49:52Z</dcterms:modified>
</cp:coreProperties>
</file>